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1"/>
  </p:normalViewPr>
  <p:slideViewPr>
    <p:cSldViewPr>
      <p:cViewPr varScale="1">
        <p:scale>
          <a:sx n="143" d="100"/>
          <a:sy n="143" d="100"/>
        </p:scale>
        <p:origin x="760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F3F3F3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B7B7B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F3F3F3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B7B7B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F3F3F3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F3F3F3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1300" y="436120"/>
            <a:ext cx="8081398" cy="12776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F3F3F3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82084" y="2044504"/>
            <a:ext cx="3772534" cy="2799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B7B7B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3.png"/><Relationship Id="rId4" Type="http://schemas.openxmlformats.org/officeDocument/2006/relationships/image" Target="../media/image88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" Type="http://schemas.openxmlformats.org/officeDocument/2006/relationships/image" Target="../media/image104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png"/><Relationship Id="rId11" Type="http://schemas.openxmlformats.org/officeDocument/2006/relationships/image" Target="../media/image112.png"/><Relationship Id="rId5" Type="http://schemas.openxmlformats.org/officeDocument/2006/relationships/image" Target="../media/image107.png"/><Relationship Id="rId15" Type="http://schemas.openxmlformats.org/officeDocument/2006/relationships/image" Target="../media/image116.png"/><Relationship Id="rId10" Type="http://schemas.openxmlformats.org/officeDocument/2006/relationships/image" Target="../media/image25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18" Type="http://schemas.openxmlformats.org/officeDocument/2006/relationships/image" Target="../media/image132.png"/><Relationship Id="rId3" Type="http://schemas.openxmlformats.org/officeDocument/2006/relationships/image" Target="../media/image121.png"/><Relationship Id="rId21" Type="http://schemas.openxmlformats.org/officeDocument/2006/relationships/image" Target="../media/image135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17" Type="http://schemas.openxmlformats.org/officeDocument/2006/relationships/hyperlink" Target="http://bit.ly/2TtBDfr" TargetMode="External"/><Relationship Id="rId2" Type="http://schemas.openxmlformats.org/officeDocument/2006/relationships/image" Target="../media/image120.png"/><Relationship Id="rId16" Type="http://schemas.openxmlformats.org/officeDocument/2006/relationships/hyperlink" Target="http://bit.ly/2TyoMsr" TargetMode="External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5" Type="http://schemas.openxmlformats.org/officeDocument/2006/relationships/hyperlink" Target="http://bit.ly/2Tynxth" TargetMode="External"/><Relationship Id="rId10" Type="http://schemas.openxmlformats.org/officeDocument/2006/relationships/image" Target="../media/image128.png"/><Relationship Id="rId19" Type="http://schemas.openxmlformats.org/officeDocument/2006/relationships/image" Target="../media/image133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hyperlink" Target="mailto:fedor.chaban@safesky-fpc.ru" TargetMode="External"/><Relationship Id="rId22" Type="http://schemas.openxmlformats.org/officeDocument/2006/relationships/image" Target="../media/image1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25.png"/><Relationship Id="rId12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jp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jpg"/><Relationship Id="rId5" Type="http://schemas.openxmlformats.org/officeDocument/2006/relationships/image" Target="../media/image52.png"/><Relationship Id="rId10" Type="http://schemas.openxmlformats.org/officeDocument/2006/relationships/image" Target="../media/image57.jp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image" Target="../media/image1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58923" cy="240784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292346" y="0"/>
            <a:ext cx="4852035" cy="5143500"/>
            <a:chOff x="4292346" y="0"/>
            <a:chExt cx="4852035" cy="51435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82818" y="0"/>
              <a:ext cx="3361181" cy="359275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92346" y="2180082"/>
              <a:ext cx="4617643" cy="296341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83252" y="1695450"/>
              <a:ext cx="4460748" cy="34480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19088" y="0"/>
              <a:ext cx="2724924" cy="33604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77000" y="0"/>
              <a:ext cx="2667000" cy="328345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93992" y="0"/>
              <a:ext cx="2350007" cy="297408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35974" y="2567754"/>
            <a:ext cx="46907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185" dirty="0">
                <a:solidFill>
                  <a:srgbClr val="F3F3F3"/>
                </a:solidFill>
                <a:latin typeface="Verdana"/>
                <a:cs typeface="Verdana"/>
              </a:rPr>
              <a:t>SafeSky-</a:t>
            </a:r>
            <a:r>
              <a:rPr sz="4800" b="1" spc="320" dirty="0">
                <a:solidFill>
                  <a:srgbClr val="F3F3F3"/>
                </a:solidFill>
                <a:latin typeface="Verdana"/>
                <a:cs typeface="Verdana"/>
              </a:rPr>
              <a:t>FPC</a:t>
            </a:r>
            <a:endParaRPr sz="4800" dirty="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5974" y="3610390"/>
            <a:ext cx="37922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dirty="0">
                <a:solidFill>
                  <a:srgbClr val="B7B7B7"/>
                </a:solidFill>
                <a:latin typeface="Tahoma"/>
                <a:cs typeface="Tahoma"/>
              </a:rPr>
              <a:t>Геологическая</a:t>
            </a:r>
            <a:r>
              <a:rPr lang="ru-RU" sz="1800" spc="-5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lang="ru-RU" sz="1800" spc="-20" dirty="0">
                <a:solidFill>
                  <a:srgbClr val="B7B7B7"/>
                </a:solidFill>
                <a:latin typeface="Tahoma"/>
                <a:cs typeface="Tahoma"/>
              </a:rPr>
              <a:t>сервисная</a:t>
            </a:r>
            <a:r>
              <a:rPr lang="ru-RU" sz="1800" spc="-5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lang="ru-RU" sz="1800" spc="-10" dirty="0">
                <a:solidFill>
                  <a:srgbClr val="B7B7B7"/>
                </a:solidFill>
                <a:latin typeface="Tahoma"/>
                <a:cs typeface="Tahoma"/>
              </a:rPr>
              <a:t>компания</a:t>
            </a:r>
            <a:endParaRPr sz="1800" dirty="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419088" y="0"/>
            <a:ext cx="2725420" cy="5143500"/>
            <a:chOff x="6419088" y="0"/>
            <a:chExt cx="2725420" cy="5143500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19088" y="1447038"/>
              <a:ext cx="2724924" cy="369646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77000" y="1485900"/>
              <a:ext cx="2667000" cy="36576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038338" y="0"/>
              <a:ext cx="1105661" cy="421081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096250" y="0"/>
              <a:ext cx="1047750" cy="413384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23187" y="2408453"/>
              <a:ext cx="1220812" cy="150227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60158" y="2807207"/>
              <a:ext cx="1142999" cy="110489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103364" y="571500"/>
              <a:ext cx="1315973" cy="136245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497381" y="4123146"/>
              <a:ext cx="1256901" cy="10203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806190" cy="25511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3415283" cy="30358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374" y="0"/>
              <a:ext cx="1256905" cy="12468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16529" y="0"/>
              <a:ext cx="6427470" cy="51435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20667" y="0"/>
              <a:ext cx="5323332" cy="48181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56482" y="0"/>
              <a:ext cx="5287517" cy="467715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17109" y="3915335"/>
              <a:ext cx="1104887" cy="114299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93331" y="0"/>
              <a:ext cx="1104899" cy="102412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07750" y="2665529"/>
            <a:ext cx="19513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10" dirty="0">
                <a:solidFill>
                  <a:srgbClr val="F3F3F3"/>
                </a:solidFill>
                <a:latin typeface="Cambria"/>
                <a:cs typeface="Cambria"/>
              </a:rPr>
              <a:t>БУДУЩЕЕ</a:t>
            </a:r>
            <a:endParaRPr sz="3200">
              <a:latin typeface="Cambria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0284" y="3297722"/>
            <a:ext cx="2935605" cy="1518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95"/>
              </a:spcBef>
              <a:buSzPct val="128571"/>
              <a:buFont typeface="Arial MT"/>
              <a:buChar char="•"/>
              <a:tabLst>
                <a:tab pos="298450" algn="l"/>
              </a:tabLst>
            </a:pP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Расширение</a:t>
            </a:r>
            <a:r>
              <a:rPr sz="1400" spc="2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комплекса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геологических</a:t>
            </a:r>
            <a:r>
              <a:rPr sz="1400" spc="-1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и</a:t>
            </a:r>
            <a:r>
              <a:rPr sz="1400" spc="-5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геофизических работ.</a:t>
            </a:r>
            <a:endParaRPr sz="1400">
              <a:latin typeface="Tahoma"/>
              <a:cs typeface="Tahoma"/>
            </a:endParaRPr>
          </a:p>
          <a:p>
            <a:pPr marL="298450" marR="105410" indent="-285750">
              <a:lnSpc>
                <a:spcPct val="100000"/>
              </a:lnSpc>
              <a:buSzPct val="128571"/>
              <a:buFont typeface="Arial MT"/>
              <a:buChar char="•"/>
              <a:tabLst>
                <a:tab pos="298450" algn="l"/>
              </a:tabLst>
            </a:pP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Поиск</a:t>
            </a:r>
            <a:r>
              <a:rPr sz="1400" spc="5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перспективных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рудопроявлений</a:t>
            </a:r>
            <a:r>
              <a:rPr sz="1400" spc="3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50" dirty="0">
                <a:solidFill>
                  <a:srgbClr val="B7B7B7"/>
                </a:solidFill>
                <a:latin typeface="Tahoma"/>
                <a:cs typeface="Tahoma"/>
              </a:rPr>
              <a:t>и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месторождения</a:t>
            </a:r>
            <a:r>
              <a:rPr sz="1400" spc="20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B7B7B7"/>
                </a:solidFill>
                <a:latin typeface="Tahoma"/>
                <a:cs typeface="Tahoma"/>
              </a:rPr>
              <a:t>для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привлечения</a:t>
            </a:r>
            <a:r>
              <a:rPr sz="1400" spc="-7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новых</a:t>
            </a:r>
            <a:r>
              <a:rPr sz="1400" spc="-6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партнёров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17407" y="2158060"/>
            <a:ext cx="926592" cy="298543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699260" cy="3310890"/>
            <a:chOff x="0" y="0"/>
            <a:chExt cx="1699260" cy="331089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699260" cy="324688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434" y="560069"/>
              <a:ext cx="1104899" cy="1142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911680"/>
              <a:ext cx="767600" cy="1399057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58089" y="2628150"/>
            <a:ext cx="685910" cy="95773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82110">
              <a:lnSpc>
                <a:spcPct val="100000"/>
              </a:lnSpc>
              <a:spcBef>
                <a:spcPts val="95"/>
              </a:spcBef>
            </a:pPr>
            <a:r>
              <a:rPr sz="3200" dirty="0"/>
              <a:t>НАШИ</a:t>
            </a:r>
            <a:r>
              <a:rPr sz="3200" spc="185" dirty="0"/>
              <a:t> </a:t>
            </a:r>
            <a:r>
              <a:rPr sz="3200" spc="-10" dirty="0"/>
              <a:t>ПАРТНЁРЫ</a:t>
            </a:r>
            <a:endParaRPr sz="3200"/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1550" y="1869185"/>
            <a:ext cx="2002535" cy="41452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780282" y="1797557"/>
            <a:ext cx="1812797" cy="48615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301740" y="1509522"/>
            <a:ext cx="1460753" cy="106222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64030" y="2661666"/>
            <a:ext cx="2299715" cy="97307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427982" y="2689098"/>
            <a:ext cx="2087879" cy="74675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94930" y="0"/>
            <a:ext cx="1549400" cy="4243070"/>
            <a:chOff x="7594930" y="0"/>
            <a:chExt cx="1549400" cy="42430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94930" y="0"/>
              <a:ext cx="1549069" cy="30906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17714" y="0"/>
              <a:ext cx="1526285" cy="42428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75626" y="0"/>
              <a:ext cx="1468373" cy="416585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8996" y="0"/>
              <a:ext cx="1175003" cy="40507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30896" y="603504"/>
              <a:ext cx="1213103" cy="1316735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0" y="0"/>
            <a:ext cx="6779259" cy="5143500"/>
            <a:chOff x="0" y="0"/>
            <a:chExt cx="6779259" cy="514350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1866899" cy="40934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1808988" cy="401650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1363205"/>
              <a:ext cx="743877" cy="148295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429" y="1361694"/>
              <a:ext cx="1142999" cy="11048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35252" y="3963923"/>
              <a:ext cx="5143499" cy="117957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01746" y="1138834"/>
              <a:ext cx="764463" cy="76447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63062" y="1735073"/>
              <a:ext cx="581405" cy="562355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61110">
              <a:lnSpc>
                <a:spcPct val="100000"/>
              </a:lnSpc>
              <a:spcBef>
                <a:spcPts val="95"/>
              </a:spcBef>
            </a:pPr>
            <a:r>
              <a:rPr sz="3200" spc="-10" dirty="0"/>
              <a:t>РЕКОМЕНДАЦИИ</a:t>
            </a:r>
            <a:endParaRPr sz="3200"/>
          </a:p>
        </p:txBody>
      </p:sp>
      <p:grpSp>
        <p:nvGrpSpPr>
          <p:cNvPr id="17" name="object 17"/>
          <p:cNvGrpSpPr/>
          <p:nvPr/>
        </p:nvGrpSpPr>
        <p:grpSpPr>
          <a:xfrm>
            <a:off x="114300" y="956310"/>
            <a:ext cx="8914765" cy="4185285"/>
            <a:chOff x="114300" y="956310"/>
            <a:chExt cx="8914765" cy="4185285"/>
          </a:xfrm>
        </p:grpSpPr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093783" y="2758084"/>
              <a:ext cx="764472" cy="76447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39384" y="2697480"/>
              <a:ext cx="562355" cy="58216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69335" y="1004316"/>
              <a:ext cx="3005327" cy="413613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4300" y="956310"/>
              <a:ext cx="3004565" cy="413689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024371" y="1003554"/>
              <a:ext cx="3004565" cy="41376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2900680" cy="4664710"/>
            <a:chOff x="0" y="0"/>
            <a:chExt cx="2900680" cy="466471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900171" cy="358208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347721" cy="4664201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6249161" y="0"/>
            <a:ext cx="2894965" cy="5143500"/>
            <a:chOff x="6249161" y="0"/>
            <a:chExt cx="2894965" cy="51435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9161" y="0"/>
              <a:ext cx="2894838" cy="51435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23988" y="3457955"/>
              <a:ext cx="1188719" cy="12298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20939" y="307086"/>
              <a:ext cx="1229866" cy="118871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28916" y="2386583"/>
              <a:ext cx="502157" cy="51739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08074" y="2968002"/>
              <a:ext cx="726948" cy="7269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20996" y="494283"/>
              <a:ext cx="723003" cy="1152956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0" y="1495805"/>
            <a:ext cx="2528570" cy="3648075"/>
            <a:chOff x="0" y="1495805"/>
            <a:chExt cx="2528570" cy="3648075"/>
          </a:xfrm>
        </p:grpSpPr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1495805"/>
              <a:ext cx="2528315" cy="364769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2890" y="2660141"/>
              <a:ext cx="1188720" cy="122986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7045" y="3694956"/>
              <a:ext cx="1152961" cy="115296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2901092" y="3565480"/>
            <a:ext cx="3342004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440"/>
              </a:lnSpc>
            </a:pPr>
            <a:r>
              <a:rPr sz="1200" spc="-10" dirty="0">
                <a:solidFill>
                  <a:srgbClr val="B7B7B7"/>
                </a:solidFill>
                <a:latin typeface="Tahoma"/>
                <a:cs typeface="Tahoma"/>
              </a:rPr>
              <a:t>CR</a:t>
            </a:r>
            <a:r>
              <a:rPr sz="1200" spc="-10" dirty="0">
                <a:solidFill>
                  <a:srgbClr val="B7B7B7"/>
                </a:solidFill>
                <a:latin typeface="Tahoma"/>
                <a:cs typeface="Tahoma"/>
                <a:hlinkClick r:id="rId14"/>
              </a:rPr>
              <a:t>EDITS:</a:t>
            </a:r>
            <a:r>
              <a:rPr sz="1200" spc="-85" dirty="0">
                <a:solidFill>
                  <a:srgbClr val="B7B7B7"/>
                </a:solidFill>
                <a:latin typeface="Tahoma"/>
                <a:cs typeface="Tahoma"/>
                <a:hlinkClick r:id="rId14"/>
              </a:rPr>
              <a:t> </a:t>
            </a:r>
            <a:r>
              <a:rPr sz="1200" dirty="0">
                <a:solidFill>
                  <a:srgbClr val="B7B7B7"/>
                </a:solidFill>
                <a:latin typeface="Tahoma"/>
                <a:cs typeface="Tahoma"/>
                <a:hlinkClick r:id="rId14"/>
              </a:rPr>
              <a:t>This</a:t>
            </a:r>
            <a:r>
              <a:rPr sz="1200" spc="-55" dirty="0">
                <a:solidFill>
                  <a:srgbClr val="B7B7B7"/>
                </a:solidFill>
                <a:latin typeface="Tahoma"/>
                <a:cs typeface="Tahoma"/>
                <a:hlinkClick r:id="rId14"/>
              </a:rPr>
              <a:t> </a:t>
            </a:r>
            <a:r>
              <a:rPr sz="1200" dirty="0">
                <a:solidFill>
                  <a:srgbClr val="B7B7B7"/>
                </a:solidFill>
                <a:latin typeface="Tahoma"/>
                <a:cs typeface="Tahoma"/>
                <a:hlinkClick r:id="rId14"/>
              </a:rPr>
              <a:t>presentation</a:t>
            </a:r>
            <a:r>
              <a:rPr sz="1200" spc="-60" dirty="0">
                <a:solidFill>
                  <a:srgbClr val="B7B7B7"/>
                </a:solidFill>
                <a:latin typeface="Tahoma"/>
                <a:cs typeface="Tahoma"/>
                <a:hlinkClick r:id="rId14"/>
              </a:rPr>
              <a:t> </a:t>
            </a:r>
            <a:r>
              <a:rPr sz="1200" dirty="0">
                <a:solidFill>
                  <a:srgbClr val="B7B7B7"/>
                </a:solidFill>
                <a:latin typeface="Tahoma"/>
                <a:cs typeface="Tahoma"/>
                <a:hlinkClick r:id="rId14"/>
              </a:rPr>
              <a:t>template</a:t>
            </a:r>
            <a:r>
              <a:rPr sz="1200" spc="-75" dirty="0">
                <a:solidFill>
                  <a:srgbClr val="B7B7B7"/>
                </a:solidFill>
                <a:latin typeface="Tahoma"/>
                <a:cs typeface="Tahoma"/>
                <a:hlinkClick r:id="rId14"/>
              </a:rPr>
              <a:t> </a:t>
            </a:r>
            <a:r>
              <a:rPr sz="1200" dirty="0">
                <a:solidFill>
                  <a:srgbClr val="B7B7B7"/>
                </a:solidFill>
                <a:latin typeface="Tahoma"/>
                <a:cs typeface="Tahoma"/>
                <a:hlinkClick r:id="rId14"/>
              </a:rPr>
              <a:t>was</a:t>
            </a:r>
            <a:r>
              <a:rPr sz="1200" spc="-60" dirty="0">
                <a:solidFill>
                  <a:srgbClr val="B7B7B7"/>
                </a:solidFill>
                <a:latin typeface="Tahoma"/>
                <a:cs typeface="Tahoma"/>
                <a:hlinkClick r:id="rId14"/>
              </a:rPr>
              <a:t> </a:t>
            </a:r>
            <a:r>
              <a:rPr sz="1200" spc="-10" dirty="0">
                <a:solidFill>
                  <a:srgbClr val="B7B7B7"/>
                </a:solidFill>
                <a:latin typeface="Tahoma"/>
                <a:cs typeface="Tahoma"/>
                <a:hlinkClick r:id="rId14"/>
              </a:rPr>
              <a:t>crea</a:t>
            </a:r>
            <a:r>
              <a:rPr sz="1200" spc="-10" dirty="0">
                <a:solidFill>
                  <a:srgbClr val="B7B7B7"/>
                </a:solidFill>
                <a:latin typeface="Tahoma"/>
                <a:cs typeface="Tahoma"/>
              </a:rPr>
              <a:t>ted </a:t>
            </a:r>
            <a:r>
              <a:rPr sz="1200" dirty="0">
                <a:solidFill>
                  <a:srgbClr val="B7B7B7"/>
                </a:solidFill>
                <a:latin typeface="Tahoma"/>
                <a:cs typeface="Tahoma"/>
              </a:rPr>
              <a:t>by</a:t>
            </a:r>
            <a:r>
              <a:rPr sz="1200" spc="-4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200" b="1" spc="-90" dirty="0">
                <a:solidFill>
                  <a:srgbClr val="F3F3F3"/>
                </a:solidFill>
                <a:latin typeface="Tahoma"/>
                <a:cs typeface="Tahoma"/>
                <a:hlinkClick r:id="rId15"/>
              </a:rPr>
              <a:t>Slidesgo</a:t>
            </a:r>
            <a:r>
              <a:rPr sz="1200" spc="-90" dirty="0">
                <a:solidFill>
                  <a:srgbClr val="B7B7B7"/>
                </a:solidFill>
                <a:latin typeface="Tahoma"/>
                <a:cs typeface="Tahoma"/>
              </a:rPr>
              <a:t>,</a:t>
            </a:r>
            <a:r>
              <a:rPr sz="1200" spc="-5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B7B7B7"/>
                </a:solidFill>
                <a:latin typeface="Tahoma"/>
                <a:cs typeface="Tahoma"/>
              </a:rPr>
              <a:t>including</a:t>
            </a:r>
            <a:r>
              <a:rPr sz="1200" spc="-2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B7B7B7"/>
                </a:solidFill>
                <a:latin typeface="Tahoma"/>
                <a:cs typeface="Tahoma"/>
              </a:rPr>
              <a:t>icons</a:t>
            </a:r>
            <a:r>
              <a:rPr sz="1200" spc="-4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B7B7B7"/>
                </a:solidFill>
                <a:latin typeface="Tahoma"/>
                <a:cs typeface="Tahoma"/>
              </a:rPr>
              <a:t>by</a:t>
            </a:r>
            <a:r>
              <a:rPr sz="1200" spc="-4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200" b="1" spc="-70" dirty="0">
                <a:solidFill>
                  <a:srgbClr val="F3F3F3"/>
                </a:solidFill>
                <a:latin typeface="Tahoma"/>
                <a:cs typeface="Tahoma"/>
                <a:hlinkClick r:id="rId16"/>
              </a:rPr>
              <a:t>Flaticon</a:t>
            </a:r>
            <a:r>
              <a:rPr sz="1200" b="1" spc="-50" dirty="0">
                <a:solidFill>
                  <a:srgbClr val="F3F3F3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B7B7B7"/>
                </a:solidFill>
                <a:latin typeface="Tahoma"/>
                <a:cs typeface="Tahoma"/>
              </a:rPr>
              <a:t>and </a:t>
            </a:r>
            <a:r>
              <a:rPr sz="1200" dirty="0">
                <a:solidFill>
                  <a:srgbClr val="B7B7B7"/>
                </a:solidFill>
                <a:latin typeface="Tahoma"/>
                <a:cs typeface="Tahoma"/>
              </a:rPr>
              <a:t>infographics</a:t>
            </a:r>
            <a:r>
              <a:rPr sz="1200" spc="-4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B7B7B7"/>
                </a:solidFill>
                <a:latin typeface="Tahoma"/>
                <a:cs typeface="Tahoma"/>
              </a:rPr>
              <a:t>&amp;</a:t>
            </a:r>
            <a:r>
              <a:rPr sz="1200" spc="-6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B7B7B7"/>
                </a:solidFill>
                <a:latin typeface="Tahoma"/>
                <a:cs typeface="Tahoma"/>
              </a:rPr>
              <a:t>images</a:t>
            </a:r>
            <a:r>
              <a:rPr sz="1200" spc="-4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B7B7B7"/>
                </a:solidFill>
                <a:latin typeface="Tahoma"/>
                <a:cs typeface="Tahoma"/>
              </a:rPr>
              <a:t>by</a:t>
            </a:r>
            <a:r>
              <a:rPr sz="1200" spc="-5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F3F3F3"/>
                </a:solidFill>
                <a:latin typeface="Tahoma"/>
                <a:cs typeface="Tahoma"/>
                <a:hlinkClick r:id="rId17"/>
              </a:rPr>
              <a:t>Freepik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3096" rIns="0" bIns="0" rtlCol="0">
            <a:spAutoFit/>
          </a:bodyPr>
          <a:lstStyle/>
          <a:p>
            <a:pPr marL="2578735">
              <a:lnSpc>
                <a:spcPct val="100000"/>
              </a:lnSpc>
              <a:spcBef>
                <a:spcPts val="100"/>
              </a:spcBef>
            </a:pPr>
            <a:r>
              <a:rPr spc="-110" dirty="0"/>
              <a:t>СПАСИБО</a:t>
            </a:r>
            <a:r>
              <a:rPr spc="-110" dirty="0">
                <a:latin typeface="Verdana"/>
                <a:cs typeface="Verdana"/>
              </a:rPr>
              <a:t>!</a:t>
            </a:r>
          </a:p>
        </p:txBody>
      </p:sp>
      <p:pic>
        <p:nvPicPr>
          <p:cNvPr id="19" name="object 1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391155" y="2952750"/>
            <a:ext cx="4361687" cy="1441703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3100559" y="3024611"/>
            <a:ext cx="2942590" cy="1177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sz="18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60" dirty="0">
                <a:solidFill>
                  <a:srgbClr val="FFFFFF"/>
                </a:solidFill>
                <a:latin typeface="Tahoma"/>
                <a:cs typeface="Tahoma"/>
              </a:rPr>
              <a:t>вас</a:t>
            </a:r>
            <a:r>
              <a:rPr sz="1800" b="1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10" dirty="0">
                <a:solidFill>
                  <a:srgbClr val="FFFFFF"/>
                </a:solidFill>
                <a:latin typeface="Tahoma"/>
                <a:cs typeface="Tahoma"/>
              </a:rPr>
              <a:t>остались</a:t>
            </a:r>
            <a:r>
              <a:rPr sz="1800" b="1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Tahoma"/>
                <a:cs typeface="Tahoma"/>
              </a:rPr>
              <a:t>вопросы?</a:t>
            </a:r>
            <a:endParaRPr sz="1800" dirty="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295"/>
              </a:spcBef>
            </a:pPr>
            <a:r>
              <a:rPr sz="1800" spc="-20" dirty="0">
                <a:solidFill>
                  <a:srgbClr val="B7B7B7"/>
                </a:solidFill>
                <a:latin typeface="Tahoma"/>
                <a:cs typeface="Tahoma"/>
                <a:hlinkClick r:id="rId14"/>
              </a:rPr>
              <a:t>fedor.chaban@safesky-</a:t>
            </a:r>
            <a:r>
              <a:rPr sz="1800" spc="-10" dirty="0">
                <a:solidFill>
                  <a:srgbClr val="B7B7B7"/>
                </a:solidFill>
                <a:latin typeface="Tahoma"/>
                <a:cs typeface="Tahoma"/>
                <a:hlinkClick r:id="rId14"/>
              </a:rPr>
              <a:t>fpc.ru</a:t>
            </a:r>
            <a:endParaRPr sz="1800" dirty="0">
              <a:latin typeface="Tahoma"/>
              <a:cs typeface="Tahoma"/>
            </a:endParaRPr>
          </a:p>
          <a:p>
            <a:pPr marL="635" algn="ctr">
              <a:lnSpc>
                <a:spcPct val="100000"/>
              </a:lnSpc>
              <a:spcBef>
                <a:spcPts val="1295"/>
              </a:spcBef>
            </a:pPr>
            <a:r>
              <a:rPr sz="1800" spc="-10" dirty="0">
                <a:solidFill>
                  <a:srgbClr val="FFFFFF"/>
                </a:solidFill>
                <a:latin typeface="Tahoma"/>
                <a:cs typeface="Tahoma"/>
              </a:rPr>
              <a:t>+77026540959</a:t>
            </a:r>
            <a:endParaRPr sz="1800" dirty="0"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635518" y="1927880"/>
            <a:ext cx="1725295" cy="407670"/>
            <a:chOff x="3635518" y="1927880"/>
            <a:chExt cx="1725295" cy="407670"/>
          </a:xfrm>
        </p:grpSpPr>
        <p:sp>
          <p:nvSpPr>
            <p:cNvPr id="22" name="object 22"/>
            <p:cNvSpPr/>
            <p:nvPr/>
          </p:nvSpPr>
          <p:spPr>
            <a:xfrm>
              <a:off x="3635518" y="1927880"/>
              <a:ext cx="407670" cy="407670"/>
            </a:xfrm>
            <a:custGeom>
              <a:avLst/>
              <a:gdLst/>
              <a:ahLst/>
              <a:cxnLst/>
              <a:rect l="l" t="t" r="r" b="b"/>
              <a:pathLst>
                <a:path w="407670" h="407669">
                  <a:moveTo>
                    <a:pt x="347116" y="0"/>
                  </a:moveTo>
                  <a:lnTo>
                    <a:pt x="59702" y="0"/>
                  </a:lnTo>
                  <a:lnTo>
                    <a:pt x="36492" y="4697"/>
                  </a:lnTo>
                  <a:lnTo>
                    <a:pt x="17511" y="17502"/>
                  </a:lnTo>
                  <a:lnTo>
                    <a:pt x="4701" y="36481"/>
                  </a:lnTo>
                  <a:lnTo>
                    <a:pt x="0" y="59702"/>
                  </a:lnTo>
                  <a:lnTo>
                    <a:pt x="0" y="347954"/>
                  </a:lnTo>
                  <a:lnTo>
                    <a:pt x="4701" y="371163"/>
                  </a:lnTo>
                  <a:lnTo>
                    <a:pt x="17511" y="390139"/>
                  </a:lnTo>
                  <a:lnTo>
                    <a:pt x="36492" y="402945"/>
                  </a:lnTo>
                  <a:lnTo>
                    <a:pt x="59702" y="407644"/>
                  </a:lnTo>
                  <a:lnTo>
                    <a:pt x="347916" y="407644"/>
                  </a:lnTo>
                  <a:lnTo>
                    <a:pt x="371149" y="402945"/>
                  </a:lnTo>
                  <a:lnTo>
                    <a:pt x="390140" y="390139"/>
                  </a:lnTo>
                  <a:lnTo>
                    <a:pt x="394451" y="383755"/>
                  </a:lnTo>
                  <a:lnTo>
                    <a:pt x="59702" y="383755"/>
                  </a:lnTo>
                  <a:lnTo>
                    <a:pt x="45778" y="380935"/>
                  </a:lnTo>
                  <a:lnTo>
                    <a:pt x="34397" y="373251"/>
                  </a:lnTo>
                  <a:lnTo>
                    <a:pt x="26718" y="361869"/>
                  </a:lnTo>
                  <a:lnTo>
                    <a:pt x="23896" y="347954"/>
                  </a:lnTo>
                  <a:lnTo>
                    <a:pt x="23888" y="59702"/>
                  </a:lnTo>
                  <a:lnTo>
                    <a:pt x="26679" y="45903"/>
                  </a:lnTo>
                  <a:lnTo>
                    <a:pt x="26707" y="45764"/>
                  </a:lnTo>
                  <a:lnTo>
                    <a:pt x="34306" y="34490"/>
                  </a:lnTo>
                  <a:lnTo>
                    <a:pt x="45706" y="26720"/>
                  </a:lnTo>
                  <a:lnTo>
                    <a:pt x="45546" y="26720"/>
                  </a:lnTo>
                  <a:lnTo>
                    <a:pt x="59702" y="23850"/>
                  </a:lnTo>
                  <a:lnTo>
                    <a:pt x="395114" y="23850"/>
                  </a:lnTo>
                  <a:lnTo>
                    <a:pt x="389771" y="17502"/>
                  </a:lnTo>
                  <a:lnTo>
                    <a:pt x="380425" y="9933"/>
                  </a:lnTo>
                  <a:lnTo>
                    <a:pt x="370076" y="4483"/>
                  </a:lnTo>
                  <a:lnTo>
                    <a:pt x="358886" y="1137"/>
                  </a:lnTo>
                  <a:lnTo>
                    <a:pt x="347116" y="0"/>
                  </a:lnTo>
                  <a:close/>
                </a:path>
                <a:path w="407670" h="407669">
                  <a:moveTo>
                    <a:pt x="295897" y="47777"/>
                  </a:moveTo>
                  <a:lnTo>
                    <a:pt x="288404" y="47777"/>
                  </a:lnTo>
                  <a:lnTo>
                    <a:pt x="281241" y="48234"/>
                  </a:lnTo>
                  <a:lnTo>
                    <a:pt x="234939" y="62513"/>
                  </a:lnTo>
                  <a:lnTo>
                    <a:pt x="207576" y="95232"/>
                  </a:lnTo>
                  <a:lnTo>
                    <a:pt x="203987" y="118986"/>
                  </a:lnTo>
                  <a:lnTo>
                    <a:pt x="203987" y="167995"/>
                  </a:lnTo>
                  <a:lnTo>
                    <a:pt x="173342" y="167995"/>
                  </a:lnTo>
                  <a:lnTo>
                    <a:pt x="168008" y="173329"/>
                  </a:lnTo>
                  <a:lnTo>
                    <a:pt x="168008" y="234289"/>
                  </a:lnTo>
                  <a:lnTo>
                    <a:pt x="173342" y="239636"/>
                  </a:lnTo>
                  <a:lnTo>
                    <a:pt x="203822" y="239636"/>
                  </a:lnTo>
                  <a:lnTo>
                    <a:pt x="203822" y="383755"/>
                  </a:lnTo>
                  <a:lnTo>
                    <a:pt x="227711" y="383755"/>
                  </a:lnTo>
                  <a:lnTo>
                    <a:pt x="227711" y="221094"/>
                  </a:lnTo>
                  <a:lnTo>
                    <a:pt x="222364" y="215747"/>
                  </a:lnTo>
                  <a:lnTo>
                    <a:pt x="191909" y="215747"/>
                  </a:lnTo>
                  <a:lnTo>
                    <a:pt x="191909" y="191858"/>
                  </a:lnTo>
                  <a:lnTo>
                    <a:pt x="222364" y="191858"/>
                  </a:lnTo>
                  <a:lnTo>
                    <a:pt x="227711" y="186512"/>
                  </a:lnTo>
                  <a:lnTo>
                    <a:pt x="227735" y="124104"/>
                  </a:lnTo>
                  <a:lnTo>
                    <a:pt x="227838" y="118986"/>
                  </a:lnTo>
                  <a:lnTo>
                    <a:pt x="247722" y="82725"/>
                  </a:lnTo>
                  <a:lnTo>
                    <a:pt x="284594" y="71882"/>
                  </a:lnTo>
                  <a:lnTo>
                    <a:pt x="291198" y="71386"/>
                  </a:lnTo>
                  <a:lnTo>
                    <a:pt x="356172" y="71386"/>
                  </a:lnTo>
                  <a:lnTo>
                    <a:pt x="357481" y="62513"/>
                  </a:lnTo>
                  <a:lnTo>
                    <a:pt x="357530" y="62179"/>
                  </a:lnTo>
                  <a:lnTo>
                    <a:pt x="353942" y="56584"/>
                  </a:lnTo>
                  <a:lnTo>
                    <a:pt x="354259" y="56584"/>
                  </a:lnTo>
                  <a:lnTo>
                    <a:pt x="348094" y="54864"/>
                  </a:lnTo>
                  <a:lnTo>
                    <a:pt x="335505" y="51801"/>
                  </a:lnTo>
                  <a:lnTo>
                    <a:pt x="322348" y="49582"/>
                  </a:lnTo>
                  <a:lnTo>
                    <a:pt x="309032" y="48234"/>
                  </a:lnTo>
                  <a:lnTo>
                    <a:pt x="295897" y="47777"/>
                  </a:lnTo>
                  <a:close/>
                </a:path>
                <a:path w="407670" h="407669">
                  <a:moveTo>
                    <a:pt x="315887" y="102704"/>
                  </a:moveTo>
                  <a:lnTo>
                    <a:pt x="305358" y="102704"/>
                  </a:lnTo>
                  <a:lnTo>
                    <a:pt x="301586" y="102946"/>
                  </a:lnTo>
                  <a:lnTo>
                    <a:pt x="265850" y="127129"/>
                  </a:lnTo>
                  <a:lnTo>
                    <a:pt x="263537" y="140893"/>
                  </a:lnTo>
                  <a:lnTo>
                    <a:pt x="263537" y="186512"/>
                  </a:lnTo>
                  <a:lnTo>
                    <a:pt x="268884" y="191858"/>
                  </a:lnTo>
                  <a:lnTo>
                    <a:pt x="319900" y="191858"/>
                  </a:lnTo>
                  <a:lnTo>
                    <a:pt x="313931" y="215747"/>
                  </a:lnTo>
                  <a:lnTo>
                    <a:pt x="268884" y="215747"/>
                  </a:lnTo>
                  <a:lnTo>
                    <a:pt x="263537" y="221094"/>
                  </a:lnTo>
                  <a:lnTo>
                    <a:pt x="263537" y="383755"/>
                  </a:lnTo>
                  <a:lnTo>
                    <a:pt x="287426" y="383755"/>
                  </a:lnTo>
                  <a:lnTo>
                    <a:pt x="287426" y="239636"/>
                  </a:lnTo>
                  <a:lnTo>
                    <a:pt x="328764" y="239636"/>
                  </a:lnTo>
                  <a:lnTo>
                    <a:pt x="333514" y="235927"/>
                  </a:lnTo>
                  <a:lnTo>
                    <a:pt x="334860" y="230619"/>
                  </a:lnTo>
                  <a:lnTo>
                    <a:pt x="346798" y="182841"/>
                  </a:lnTo>
                  <a:lnTo>
                    <a:pt x="347675" y="179247"/>
                  </a:lnTo>
                  <a:lnTo>
                    <a:pt x="346875" y="175475"/>
                  </a:lnTo>
                  <a:lnTo>
                    <a:pt x="342366" y="169659"/>
                  </a:lnTo>
                  <a:lnTo>
                    <a:pt x="338899" y="167995"/>
                  </a:lnTo>
                  <a:lnTo>
                    <a:pt x="287426" y="167995"/>
                  </a:lnTo>
                  <a:lnTo>
                    <a:pt x="287426" y="135407"/>
                  </a:lnTo>
                  <a:lnTo>
                    <a:pt x="288249" y="130975"/>
                  </a:lnTo>
                  <a:lnTo>
                    <a:pt x="288343" y="130467"/>
                  </a:lnTo>
                  <a:lnTo>
                    <a:pt x="288376" y="130289"/>
                  </a:lnTo>
                  <a:lnTo>
                    <a:pt x="288480" y="129730"/>
                  </a:lnTo>
                  <a:lnTo>
                    <a:pt x="288544" y="129387"/>
                  </a:lnTo>
                  <a:lnTo>
                    <a:pt x="304711" y="126631"/>
                  </a:lnTo>
                  <a:lnTo>
                    <a:pt x="307251" y="126453"/>
                  </a:lnTo>
                  <a:lnTo>
                    <a:pt x="346850" y="126453"/>
                  </a:lnTo>
                  <a:lnTo>
                    <a:pt x="348322" y="124104"/>
                  </a:lnTo>
                  <a:lnTo>
                    <a:pt x="351256" y="104432"/>
                  </a:lnTo>
                  <a:lnTo>
                    <a:pt x="327088" y="104432"/>
                  </a:lnTo>
                  <a:lnTo>
                    <a:pt x="322668" y="103543"/>
                  </a:lnTo>
                  <a:lnTo>
                    <a:pt x="315887" y="102704"/>
                  </a:lnTo>
                  <a:close/>
                </a:path>
                <a:path w="407670" h="407669">
                  <a:moveTo>
                    <a:pt x="395114" y="23850"/>
                  </a:moveTo>
                  <a:lnTo>
                    <a:pt x="347167" y="23850"/>
                  </a:lnTo>
                  <a:lnTo>
                    <a:pt x="361260" y="26720"/>
                  </a:lnTo>
                  <a:lnTo>
                    <a:pt x="372911" y="34490"/>
                  </a:lnTo>
                  <a:lnTo>
                    <a:pt x="380744" y="45764"/>
                  </a:lnTo>
                  <a:lnTo>
                    <a:pt x="380841" y="45903"/>
                  </a:lnTo>
                  <a:lnTo>
                    <a:pt x="383768" y="59702"/>
                  </a:lnTo>
                  <a:lnTo>
                    <a:pt x="383768" y="347954"/>
                  </a:lnTo>
                  <a:lnTo>
                    <a:pt x="380949" y="361869"/>
                  </a:lnTo>
                  <a:lnTo>
                    <a:pt x="373267" y="373251"/>
                  </a:lnTo>
                  <a:lnTo>
                    <a:pt x="361881" y="380935"/>
                  </a:lnTo>
                  <a:lnTo>
                    <a:pt x="347954" y="383755"/>
                  </a:lnTo>
                  <a:lnTo>
                    <a:pt x="394451" y="383755"/>
                  </a:lnTo>
                  <a:lnTo>
                    <a:pt x="402955" y="371163"/>
                  </a:lnTo>
                  <a:lnTo>
                    <a:pt x="407657" y="347954"/>
                  </a:lnTo>
                  <a:lnTo>
                    <a:pt x="407657" y="59702"/>
                  </a:lnTo>
                  <a:lnTo>
                    <a:pt x="406641" y="49582"/>
                  </a:lnTo>
                  <a:lnTo>
                    <a:pt x="406602" y="49187"/>
                  </a:lnTo>
                  <a:lnTo>
                    <a:pt x="406477" y="47950"/>
                  </a:lnTo>
                  <a:lnTo>
                    <a:pt x="403013" y="36810"/>
                  </a:lnTo>
                  <a:lnTo>
                    <a:pt x="397475" y="26720"/>
                  </a:lnTo>
                  <a:lnTo>
                    <a:pt x="397375" y="26537"/>
                  </a:lnTo>
                  <a:lnTo>
                    <a:pt x="395114" y="23850"/>
                  </a:lnTo>
                  <a:close/>
                </a:path>
                <a:path w="407670" h="407669">
                  <a:moveTo>
                    <a:pt x="346850" y="126453"/>
                  </a:moveTo>
                  <a:lnTo>
                    <a:pt x="317271" y="126453"/>
                  </a:lnTo>
                  <a:lnTo>
                    <a:pt x="330454" y="129730"/>
                  </a:lnTo>
                  <a:lnTo>
                    <a:pt x="332613" y="130289"/>
                  </a:lnTo>
                  <a:lnTo>
                    <a:pt x="334886" y="130975"/>
                  </a:lnTo>
                  <a:lnTo>
                    <a:pt x="339305" y="130975"/>
                  </a:lnTo>
                  <a:lnTo>
                    <a:pt x="341426" y="130467"/>
                  </a:lnTo>
                  <a:lnTo>
                    <a:pt x="346370" y="127129"/>
                  </a:lnTo>
                  <a:lnTo>
                    <a:pt x="346739" y="126631"/>
                  </a:lnTo>
                  <a:lnTo>
                    <a:pt x="346850" y="126453"/>
                  </a:lnTo>
                  <a:close/>
                </a:path>
                <a:path w="407670" h="407669">
                  <a:moveTo>
                    <a:pt x="356172" y="71386"/>
                  </a:moveTo>
                  <a:lnTo>
                    <a:pt x="297891" y="71386"/>
                  </a:lnTo>
                  <a:lnTo>
                    <a:pt x="306116" y="71627"/>
                  </a:lnTo>
                  <a:lnTo>
                    <a:pt x="314440" y="72350"/>
                  </a:lnTo>
                  <a:lnTo>
                    <a:pt x="322881" y="73556"/>
                  </a:lnTo>
                  <a:lnTo>
                    <a:pt x="331457" y="75247"/>
                  </a:lnTo>
                  <a:lnTo>
                    <a:pt x="327088" y="104432"/>
                  </a:lnTo>
                  <a:lnTo>
                    <a:pt x="351256" y="104432"/>
                  </a:lnTo>
                  <a:lnTo>
                    <a:pt x="355852" y="73556"/>
                  </a:lnTo>
                  <a:lnTo>
                    <a:pt x="355959" y="72834"/>
                  </a:lnTo>
                  <a:lnTo>
                    <a:pt x="356030" y="72350"/>
                  </a:lnTo>
                  <a:lnTo>
                    <a:pt x="356137" y="71627"/>
                  </a:lnTo>
                  <a:lnTo>
                    <a:pt x="356172" y="71386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414263" y="2048257"/>
              <a:ext cx="167627" cy="16685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294644" y="1927885"/>
              <a:ext cx="407034" cy="407670"/>
            </a:xfrm>
            <a:custGeom>
              <a:avLst/>
              <a:gdLst/>
              <a:ahLst/>
              <a:cxnLst/>
              <a:rect l="l" t="t" r="r" b="b"/>
              <a:pathLst>
                <a:path w="407035" h="407669">
                  <a:moveTo>
                    <a:pt x="310857" y="119976"/>
                  </a:moveTo>
                  <a:lnTo>
                    <a:pt x="308965" y="110667"/>
                  </a:lnTo>
                  <a:lnTo>
                    <a:pt x="303822" y="103035"/>
                  </a:lnTo>
                  <a:lnTo>
                    <a:pt x="296189" y="97878"/>
                  </a:lnTo>
                  <a:lnTo>
                    <a:pt x="286854" y="95986"/>
                  </a:lnTo>
                  <a:lnTo>
                    <a:pt x="277520" y="97878"/>
                  </a:lnTo>
                  <a:lnTo>
                    <a:pt x="269900" y="103035"/>
                  </a:lnTo>
                  <a:lnTo>
                    <a:pt x="264769" y="110667"/>
                  </a:lnTo>
                  <a:lnTo>
                    <a:pt x="262890" y="119976"/>
                  </a:lnTo>
                  <a:lnTo>
                    <a:pt x="264769" y="129311"/>
                  </a:lnTo>
                  <a:lnTo>
                    <a:pt x="269900" y="136944"/>
                  </a:lnTo>
                  <a:lnTo>
                    <a:pt x="277520" y="142087"/>
                  </a:lnTo>
                  <a:lnTo>
                    <a:pt x="286854" y="143967"/>
                  </a:lnTo>
                  <a:lnTo>
                    <a:pt x="296189" y="142087"/>
                  </a:lnTo>
                  <a:lnTo>
                    <a:pt x="303822" y="136944"/>
                  </a:lnTo>
                  <a:lnTo>
                    <a:pt x="308965" y="129311"/>
                  </a:lnTo>
                  <a:lnTo>
                    <a:pt x="310857" y="119976"/>
                  </a:lnTo>
                  <a:close/>
                </a:path>
                <a:path w="407035" h="407669">
                  <a:moveTo>
                    <a:pt x="359625" y="108432"/>
                  </a:moveTo>
                  <a:lnTo>
                    <a:pt x="354799" y="85051"/>
                  </a:lnTo>
                  <a:lnTo>
                    <a:pt x="345808" y="71843"/>
                  </a:lnTo>
                  <a:lnTo>
                    <a:pt x="341718" y="65824"/>
                  </a:lnTo>
                  <a:lnTo>
                    <a:pt x="335711" y="61772"/>
                  </a:lnTo>
                  <a:lnTo>
                    <a:pt x="335711" y="108432"/>
                  </a:lnTo>
                  <a:lnTo>
                    <a:pt x="335711" y="299250"/>
                  </a:lnTo>
                  <a:lnTo>
                    <a:pt x="332778" y="313321"/>
                  </a:lnTo>
                  <a:lnTo>
                    <a:pt x="324840" y="324954"/>
                  </a:lnTo>
                  <a:lnTo>
                    <a:pt x="313169" y="332879"/>
                  </a:lnTo>
                  <a:lnTo>
                    <a:pt x="299059" y="335813"/>
                  </a:lnTo>
                  <a:lnTo>
                    <a:pt x="107835" y="335813"/>
                  </a:lnTo>
                  <a:lnTo>
                    <a:pt x="93700" y="332879"/>
                  </a:lnTo>
                  <a:lnTo>
                    <a:pt x="82029" y="324954"/>
                  </a:lnTo>
                  <a:lnTo>
                    <a:pt x="74091" y="313321"/>
                  </a:lnTo>
                  <a:lnTo>
                    <a:pt x="71158" y="299250"/>
                  </a:lnTo>
                  <a:lnTo>
                    <a:pt x="71158" y="108432"/>
                  </a:lnTo>
                  <a:lnTo>
                    <a:pt x="74091" y="94348"/>
                  </a:lnTo>
                  <a:lnTo>
                    <a:pt x="82029" y="82702"/>
                  </a:lnTo>
                  <a:lnTo>
                    <a:pt x="93700" y="74764"/>
                  </a:lnTo>
                  <a:lnTo>
                    <a:pt x="107835" y="71843"/>
                  </a:lnTo>
                  <a:lnTo>
                    <a:pt x="299059" y="71843"/>
                  </a:lnTo>
                  <a:lnTo>
                    <a:pt x="313169" y="74764"/>
                  </a:lnTo>
                  <a:lnTo>
                    <a:pt x="324840" y="82702"/>
                  </a:lnTo>
                  <a:lnTo>
                    <a:pt x="332778" y="94348"/>
                  </a:lnTo>
                  <a:lnTo>
                    <a:pt x="335711" y="108432"/>
                  </a:lnTo>
                  <a:lnTo>
                    <a:pt x="335711" y="61772"/>
                  </a:lnTo>
                  <a:lnTo>
                    <a:pt x="322440" y="52793"/>
                  </a:lnTo>
                  <a:lnTo>
                    <a:pt x="299059" y="47993"/>
                  </a:lnTo>
                  <a:lnTo>
                    <a:pt x="107835" y="47993"/>
                  </a:lnTo>
                  <a:lnTo>
                    <a:pt x="84442" y="52793"/>
                  </a:lnTo>
                  <a:lnTo>
                    <a:pt x="65163" y="65824"/>
                  </a:lnTo>
                  <a:lnTo>
                    <a:pt x="52070" y="85051"/>
                  </a:lnTo>
                  <a:lnTo>
                    <a:pt x="47244" y="108432"/>
                  </a:lnTo>
                  <a:lnTo>
                    <a:pt x="47244" y="299250"/>
                  </a:lnTo>
                  <a:lnTo>
                    <a:pt x="52057" y="322592"/>
                  </a:lnTo>
                  <a:lnTo>
                    <a:pt x="65138" y="341807"/>
                  </a:lnTo>
                  <a:lnTo>
                    <a:pt x="84416" y="354850"/>
                  </a:lnTo>
                  <a:lnTo>
                    <a:pt x="107835" y="359651"/>
                  </a:lnTo>
                  <a:lnTo>
                    <a:pt x="299059" y="359651"/>
                  </a:lnTo>
                  <a:lnTo>
                    <a:pt x="341731" y="341807"/>
                  </a:lnTo>
                  <a:lnTo>
                    <a:pt x="359625" y="299250"/>
                  </a:lnTo>
                  <a:lnTo>
                    <a:pt x="359625" y="108432"/>
                  </a:lnTo>
                  <a:close/>
                </a:path>
                <a:path w="407035" h="407669">
                  <a:moveTo>
                    <a:pt x="406882" y="59690"/>
                  </a:moveTo>
                  <a:lnTo>
                    <a:pt x="402183" y="36474"/>
                  </a:lnTo>
                  <a:lnTo>
                    <a:pt x="393700" y="23888"/>
                  </a:lnTo>
                  <a:lnTo>
                    <a:pt x="389394" y="17500"/>
                  </a:lnTo>
                  <a:lnTo>
                    <a:pt x="383019" y="13195"/>
                  </a:lnTo>
                  <a:lnTo>
                    <a:pt x="383019" y="59690"/>
                  </a:lnTo>
                  <a:lnTo>
                    <a:pt x="383019" y="347954"/>
                  </a:lnTo>
                  <a:lnTo>
                    <a:pt x="380212" y="361873"/>
                  </a:lnTo>
                  <a:lnTo>
                    <a:pt x="372541" y="373253"/>
                  </a:lnTo>
                  <a:lnTo>
                    <a:pt x="361188" y="380936"/>
                  </a:lnTo>
                  <a:lnTo>
                    <a:pt x="347268" y="383755"/>
                  </a:lnTo>
                  <a:lnTo>
                    <a:pt x="59601" y="383755"/>
                  </a:lnTo>
                  <a:lnTo>
                    <a:pt x="45707" y="380936"/>
                  </a:lnTo>
                  <a:lnTo>
                    <a:pt x="34328" y="373253"/>
                  </a:lnTo>
                  <a:lnTo>
                    <a:pt x="26657" y="361873"/>
                  </a:lnTo>
                  <a:lnTo>
                    <a:pt x="23837" y="347954"/>
                  </a:lnTo>
                  <a:lnTo>
                    <a:pt x="23837" y="59690"/>
                  </a:lnTo>
                  <a:lnTo>
                    <a:pt x="26657" y="45770"/>
                  </a:lnTo>
                  <a:lnTo>
                    <a:pt x="34328" y="34391"/>
                  </a:lnTo>
                  <a:lnTo>
                    <a:pt x="45707" y="26708"/>
                  </a:lnTo>
                  <a:lnTo>
                    <a:pt x="59601" y="23888"/>
                  </a:lnTo>
                  <a:lnTo>
                    <a:pt x="347268" y="23888"/>
                  </a:lnTo>
                  <a:lnTo>
                    <a:pt x="361188" y="26708"/>
                  </a:lnTo>
                  <a:lnTo>
                    <a:pt x="372541" y="34391"/>
                  </a:lnTo>
                  <a:lnTo>
                    <a:pt x="380212" y="45770"/>
                  </a:lnTo>
                  <a:lnTo>
                    <a:pt x="383019" y="59690"/>
                  </a:lnTo>
                  <a:lnTo>
                    <a:pt x="383019" y="13195"/>
                  </a:lnTo>
                  <a:lnTo>
                    <a:pt x="370446" y="4699"/>
                  </a:lnTo>
                  <a:lnTo>
                    <a:pt x="347268" y="0"/>
                  </a:lnTo>
                  <a:lnTo>
                    <a:pt x="59601" y="0"/>
                  </a:lnTo>
                  <a:lnTo>
                    <a:pt x="36423" y="4699"/>
                  </a:lnTo>
                  <a:lnTo>
                    <a:pt x="17475" y="17500"/>
                  </a:lnTo>
                  <a:lnTo>
                    <a:pt x="4686" y="36474"/>
                  </a:lnTo>
                  <a:lnTo>
                    <a:pt x="0" y="59690"/>
                  </a:lnTo>
                  <a:lnTo>
                    <a:pt x="0" y="347954"/>
                  </a:lnTo>
                  <a:lnTo>
                    <a:pt x="4686" y="371170"/>
                  </a:lnTo>
                  <a:lnTo>
                    <a:pt x="17475" y="390144"/>
                  </a:lnTo>
                  <a:lnTo>
                    <a:pt x="36423" y="402945"/>
                  </a:lnTo>
                  <a:lnTo>
                    <a:pt x="59601" y="407644"/>
                  </a:lnTo>
                  <a:lnTo>
                    <a:pt x="347268" y="407644"/>
                  </a:lnTo>
                  <a:lnTo>
                    <a:pt x="370446" y="402945"/>
                  </a:lnTo>
                  <a:lnTo>
                    <a:pt x="389394" y="390144"/>
                  </a:lnTo>
                  <a:lnTo>
                    <a:pt x="393700" y="383755"/>
                  </a:lnTo>
                  <a:lnTo>
                    <a:pt x="402183" y="371170"/>
                  </a:lnTo>
                  <a:lnTo>
                    <a:pt x="406882" y="347954"/>
                  </a:lnTo>
                  <a:lnTo>
                    <a:pt x="406882" y="5969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013959" y="2071878"/>
              <a:ext cx="71627" cy="21488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013959" y="1976634"/>
              <a:ext cx="71627" cy="7160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109230" y="2071113"/>
              <a:ext cx="191236" cy="215645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952996" y="1927880"/>
              <a:ext cx="407670" cy="407670"/>
            </a:xfrm>
            <a:custGeom>
              <a:avLst/>
              <a:gdLst/>
              <a:ahLst/>
              <a:cxnLst/>
              <a:rect l="l" t="t" r="r" b="b"/>
              <a:pathLst>
                <a:path w="407670" h="407669">
                  <a:moveTo>
                    <a:pt x="347179" y="0"/>
                  </a:moveTo>
                  <a:lnTo>
                    <a:pt x="60490" y="0"/>
                  </a:lnTo>
                  <a:lnTo>
                    <a:pt x="37113" y="4813"/>
                  </a:lnTo>
                  <a:lnTo>
                    <a:pt x="17867" y="17876"/>
                  </a:lnTo>
                  <a:lnTo>
                    <a:pt x="4809" y="37124"/>
                  </a:lnTo>
                  <a:lnTo>
                    <a:pt x="0" y="60490"/>
                  </a:lnTo>
                  <a:lnTo>
                    <a:pt x="0" y="347116"/>
                  </a:lnTo>
                  <a:lnTo>
                    <a:pt x="4813" y="370520"/>
                  </a:lnTo>
                  <a:lnTo>
                    <a:pt x="17876" y="389777"/>
                  </a:lnTo>
                  <a:lnTo>
                    <a:pt x="37124" y="402835"/>
                  </a:lnTo>
                  <a:lnTo>
                    <a:pt x="60490" y="407644"/>
                  </a:lnTo>
                  <a:lnTo>
                    <a:pt x="347179" y="407644"/>
                  </a:lnTo>
                  <a:lnTo>
                    <a:pt x="370537" y="402835"/>
                  </a:lnTo>
                  <a:lnTo>
                    <a:pt x="389782" y="389777"/>
                  </a:lnTo>
                  <a:lnTo>
                    <a:pt x="393871" y="383755"/>
                  </a:lnTo>
                  <a:lnTo>
                    <a:pt x="60490" y="383755"/>
                  </a:lnTo>
                  <a:lnTo>
                    <a:pt x="46394" y="380827"/>
                  </a:lnTo>
                  <a:lnTo>
                    <a:pt x="34739" y="372894"/>
                  </a:lnTo>
                  <a:lnTo>
                    <a:pt x="26805" y="361231"/>
                  </a:lnTo>
                  <a:lnTo>
                    <a:pt x="23876" y="347116"/>
                  </a:lnTo>
                  <a:lnTo>
                    <a:pt x="23876" y="60490"/>
                  </a:lnTo>
                  <a:lnTo>
                    <a:pt x="26805" y="46390"/>
                  </a:lnTo>
                  <a:lnTo>
                    <a:pt x="34739" y="34726"/>
                  </a:lnTo>
                  <a:lnTo>
                    <a:pt x="46394" y="26784"/>
                  </a:lnTo>
                  <a:lnTo>
                    <a:pt x="60490" y="23850"/>
                  </a:lnTo>
                  <a:lnTo>
                    <a:pt x="393849" y="23850"/>
                  </a:lnTo>
                  <a:lnTo>
                    <a:pt x="389794" y="17876"/>
                  </a:lnTo>
                  <a:lnTo>
                    <a:pt x="370548" y="4813"/>
                  </a:lnTo>
                  <a:lnTo>
                    <a:pt x="347179" y="0"/>
                  </a:lnTo>
                  <a:close/>
                </a:path>
                <a:path w="407670" h="407669">
                  <a:moveTo>
                    <a:pt x="393849" y="23850"/>
                  </a:moveTo>
                  <a:lnTo>
                    <a:pt x="347141" y="23850"/>
                  </a:lnTo>
                  <a:lnTo>
                    <a:pt x="361249" y="26784"/>
                  </a:lnTo>
                  <a:lnTo>
                    <a:pt x="372908" y="34726"/>
                  </a:lnTo>
                  <a:lnTo>
                    <a:pt x="380840" y="46390"/>
                  </a:lnTo>
                  <a:lnTo>
                    <a:pt x="383768" y="60490"/>
                  </a:lnTo>
                  <a:lnTo>
                    <a:pt x="383768" y="347116"/>
                  </a:lnTo>
                  <a:lnTo>
                    <a:pt x="380840" y="361231"/>
                  </a:lnTo>
                  <a:lnTo>
                    <a:pt x="372908" y="372894"/>
                  </a:lnTo>
                  <a:lnTo>
                    <a:pt x="361249" y="380827"/>
                  </a:lnTo>
                  <a:lnTo>
                    <a:pt x="347141" y="383755"/>
                  </a:lnTo>
                  <a:lnTo>
                    <a:pt x="393871" y="383755"/>
                  </a:lnTo>
                  <a:lnTo>
                    <a:pt x="402842" y="370520"/>
                  </a:lnTo>
                  <a:lnTo>
                    <a:pt x="407657" y="347116"/>
                  </a:lnTo>
                  <a:lnTo>
                    <a:pt x="407657" y="60490"/>
                  </a:lnTo>
                  <a:lnTo>
                    <a:pt x="402848" y="37124"/>
                  </a:lnTo>
                  <a:lnTo>
                    <a:pt x="393849" y="2385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4343400" cy="5143500"/>
            <a:chOff x="0" y="0"/>
            <a:chExt cx="4343400" cy="51435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343400" cy="28559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3952493" cy="33406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2128266" cy="35311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732026"/>
              <a:ext cx="2216657" cy="34114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770888"/>
              <a:ext cx="2158745" cy="337261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2081022"/>
              <a:ext cx="1839467" cy="306247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83333" y="3570897"/>
              <a:ext cx="1502283" cy="15022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37282" y="304038"/>
              <a:ext cx="1142999" cy="11048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1386" y="3945635"/>
              <a:ext cx="1361693" cy="119786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29498" y="0"/>
              <a:ext cx="1256893" cy="91263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406146"/>
              <a:ext cx="1893569" cy="473735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445008"/>
              <a:ext cx="1835657" cy="4698492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302586" y="1331884"/>
            <a:ext cx="301561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О</a:t>
            </a:r>
            <a:r>
              <a:rPr sz="4000" spc="330" dirty="0"/>
              <a:t> </a:t>
            </a:r>
            <a:r>
              <a:rPr sz="4000" spc="-10" dirty="0"/>
              <a:t>компании</a:t>
            </a:r>
            <a:endParaRPr sz="4000"/>
          </a:p>
        </p:txBody>
      </p:sp>
      <p:sp>
        <p:nvSpPr>
          <p:cNvPr id="17" name="object 17"/>
          <p:cNvSpPr txBox="1"/>
          <p:nvPr/>
        </p:nvSpPr>
        <p:spPr>
          <a:xfrm>
            <a:off x="3437088" y="2304204"/>
            <a:ext cx="4881245" cy="1518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16255" algn="r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Юниорская</a:t>
            </a:r>
            <a:r>
              <a:rPr sz="1400" spc="-3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компания,</a:t>
            </a:r>
            <a:r>
              <a:rPr sz="1400" spc="-4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выполняющая</a:t>
            </a:r>
            <a:r>
              <a:rPr sz="1400" spc="-1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полный</a:t>
            </a:r>
            <a:r>
              <a:rPr sz="1400" spc="-3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спектр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геологических</a:t>
            </a:r>
            <a:r>
              <a:rPr sz="1400" spc="-3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работ</a:t>
            </a:r>
            <a:r>
              <a:rPr sz="1400" spc="-3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в</a:t>
            </a:r>
            <a:r>
              <a:rPr sz="1400" spc="-4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Казахстане</a:t>
            </a:r>
            <a:r>
              <a:rPr sz="1400" spc="-5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и</a:t>
            </a:r>
            <a:r>
              <a:rPr sz="1400" spc="-6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50" dirty="0">
                <a:solidFill>
                  <a:srgbClr val="B7B7B7"/>
                </a:solidFill>
                <a:latin typeface="Tahoma"/>
                <a:cs typeface="Tahoma"/>
              </a:rPr>
              <a:t>в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других</a:t>
            </a:r>
            <a:r>
              <a:rPr sz="1400" spc="-5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странах</a:t>
            </a:r>
            <a:r>
              <a:rPr sz="1400" spc="-3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B7B7B7"/>
                </a:solidFill>
                <a:latin typeface="Tahoma"/>
                <a:cs typeface="Tahoma"/>
              </a:rPr>
              <a:t>СНГ. </a:t>
            </a:r>
            <a:r>
              <a:rPr sz="1400" spc="114" dirty="0">
                <a:solidFill>
                  <a:srgbClr val="B7B7B7"/>
                </a:solidFill>
                <a:latin typeface="Tahoma"/>
                <a:cs typeface="Tahoma"/>
              </a:rPr>
              <a:t>Мы</a:t>
            </a:r>
            <a:r>
              <a:rPr sz="1400" spc="-5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выполняем</a:t>
            </a:r>
            <a:r>
              <a:rPr sz="1400" spc="-2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работы</a:t>
            </a:r>
            <a:r>
              <a:rPr sz="1400" spc="-2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как</a:t>
            </a:r>
            <a:r>
              <a:rPr sz="1400" spc="-4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для</a:t>
            </a:r>
            <a:r>
              <a:rPr sz="1400" spc="-5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локальных,</a:t>
            </a:r>
            <a:r>
              <a:rPr sz="1400" spc="-3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так</a:t>
            </a:r>
            <a:r>
              <a:rPr sz="1400" spc="-4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и</a:t>
            </a:r>
            <a:r>
              <a:rPr sz="1400" spc="-6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B7B7B7"/>
                </a:solidFill>
                <a:latin typeface="Tahoma"/>
                <a:cs typeface="Tahoma"/>
              </a:rPr>
              <a:t>для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иностранных</a:t>
            </a:r>
            <a:r>
              <a:rPr sz="1400" spc="-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компаний.</a:t>
            </a:r>
            <a:r>
              <a:rPr sz="1400" spc="-2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Несмотря</a:t>
            </a:r>
            <a:r>
              <a:rPr sz="1400" spc="-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30" dirty="0">
                <a:solidFill>
                  <a:srgbClr val="B7B7B7"/>
                </a:solidFill>
                <a:latin typeface="Tahoma"/>
                <a:cs typeface="Tahoma"/>
              </a:rPr>
              <a:t>на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то,</a:t>
            </a:r>
            <a:r>
              <a:rPr sz="1400" spc="-2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что</a:t>
            </a:r>
            <a:r>
              <a:rPr sz="1400" spc="-20" dirty="0">
                <a:solidFill>
                  <a:srgbClr val="B7B7B7"/>
                </a:solidFill>
                <a:latin typeface="Tahoma"/>
                <a:cs typeface="Tahoma"/>
              </a:rPr>
              <a:t> наша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компания</a:t>
            </a:r>
            <a:r>
              <a:rPr sz="1400" spc="-4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появилась</a:t>
            </a:r>
            <a:r>
              <a:rPr sz="1400" spc="-3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B7B7B7"/>
                </a:solidFill>
                <a:latin typeface="Tahoma"/>
                <a:cs typeface="Tahoma"/>
              </a:rPr>
              <a:t>на</a:t>
            </a:r>
            <a:r>
              <a:rPr sz="1400" spc="-5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рынке</a:t>
            </a:r>
            <a:r>
              <a:rPr sz="1400" spc="-3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c</a:t>
            </a:r>
            <a:r>
              <a:rPr sz="1400" spc="-5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2020,</a:t>
            </a:r>
            <a:r>
              <a:rPr sz="1400" spc="-5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B7B7B7"/>
                </a:solidFill>
                <a:latin typeface="Tahoma"/>
                <a:cs typeface="Tahoma"/>
              </a:rPr>
              <a:t>мы</a:t>
            </a:r>
            <a:r>
              <a:rPr sz="1400" spc="-5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уже</a:t>
            </a:r>
            <a:r>
              <a:rPr sz="1400" spc="-5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завершили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проект</a:t>
            </a:r>
            <a:r>
              <a:rPr sz="1400" spc="-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для</a:t>
            </a:r>
            <a:r>
              <a:rPr sz="1400" spc="-3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40" dirty="0">
                <a:solidFill>
                  <a:srgbClr val="B7B7B7"/>
                </a:solidFill>
                <a:latin typeface="Tahoma"/>
                <a:cs typeface="Tahoma"/>
              </a:rPr>
              <a:t>«Pallas </a:t>
            </a:r>
            <a:r>
              <a:rPr sz="1400" spc="-30" dirty="0">
                <a:solidFill>
                  <a:srgbClr val="B7B7B7"/>
                </a:solidFill>
                <a:latin typeface="Tahoma"/>
                <a:cs typeface="Tahoma"/>
              </a:rPr>
              <a:t>Resources»</a:t>
            </a:r>
            <a:r>
              <a:rPr sz="1400" spc="-4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50" dirty="0">
                <a:solidFill>
                  <a:srgbClr val="B7B7B7"/>
                </a:solidFill>
                <a:latin typeface="Tahoma"/>
                <a:cs typeface="Tahoma"/>
              </a:rPr>
              <a:t>в</a:t>
            </a:r>
            <a:r>
              <a:rPr sz="1400" spc="-2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Казахстане,</a:t>
            </a:r>
            <a:r>
              <a:rPr sz="1400" spc="-1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тем</a:t>
            </a:r>
            <a:r>
              <a:rPr sz="1400" spc="-2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самым </a:t>
            </a:r>
            <a:r>
              <a:rPr sz="1400" spc="-20" dirty="0">
                <a:solidFill>
                  <a:srgbClr val="B7B7B7"/>
                </a:solidFill>
                <a:latin typeface="Tahoma"/>
                <a:cs typeface="Tahoma"/>
              </a:rPr>
              <a:t>показывая</a:t>
            </a:r>
            <a:r>
              <a:rPr sz="1400" spc="-1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нашу</a:t>
            </a:r>
            <a:r>
              <a:rPr sz="1400" spc="-2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мотивацию и</a:t>
            </a:r>
            <a:r>
              <a:rPr sz="1400" spc="-3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целеустремленность.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196328" y="0"/>
            <a:ext cx="1948180" cy="5143500"/>
            <a:chOff x="7196328" y="0"/>
            <a:chExt cx="1948180" cy="51435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96328" y="1806016"/>
              <a:ext cx="1947670" cy="33374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09787" y="0"/>
              <a:ext cx="934211" cy="33825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67699" y="0"/>
              <a:ext cx="876300" cy="3305555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979170"/>
            <a:ext cx="1125220" cy="4164329"/>
            <a:chOff x="0" y="979170"/>
            <a:chExt cx="1125220" cy="4164329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979170"/>
              <a:ext cx="1124711" cy="41643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018032"/>
              <a:ext cx="1066799" cy="41254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3223082"/>
              <a:ext cx="957376" cy="1114107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35192" y="368821"/>
            <a:ext cx="808808" cy="107934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1283955" cy="1290722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91950" y="436120"/>
            <a:ext cx="224218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dirty="0"/>
              <a:t>Наши</a:t>
            </a:r>
            <a:r>
              <a:rPr sz="3200" spc="235" dirty="0"/>
              <a:t> </a:t>
            </a:r>
            <a:r>
              <a:rPr sz="3200" spc="-20" dirty="0"/>
              <a:t>цели</a:t>
            </a:r>
            <a:endParaRPr sz="3200"/>
          </a:p>
        </p:txBody>
      </p:sp>
      <p:sp>
        <p:nvSpPr>
          <p:cNvPr id="14" name="object 14"/>
          <p:cNvSpPr txBox="1"/>
          <p:nvPr/>
        </p:nvSpPr>
        <p:spPr>
          <a:xfrm>
            <a:off x="1367251" y="1432368"/>
            <a:ext cx="7398384" cy="20726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Безопасность</a:t>
            </a:r>
            <a:r>
              <a:rPr sz="1400" spc="12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на</a:t>
            </a:r>
            <a:r>
              <a:rPr sz="1400" spc="12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всех</a:t>
            </a:r>
            <a:r>
              <a:rPr sz="1400" spc="12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этапах</a:t>
            </a:r>
            <a:r>
              <a:rPr sz="1400" spc="13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ведения</a:t>
            </a:r>
            <a:r>
              <a:rPr sz="1400" spc="12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ГРР</a:t>
            </a:r>
            <a:r>
              <a:rPr sz="1400" spc="12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в</a:t>
            </a:r>
            <a:r>
              <a:rPr sz="1400" spc="12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соответствии</a:t>
            </a:r>
            <a:r>
              <a:rPr sz="1400" spc="12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со</a:t>
            </a:r>
            <a:r>
              <a:rPr sz="1400" spc="12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стандартами</a:t>
            </a:r>
            <a:r>
              <a:rPr sz="1400" spc="114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B7B7B7"/>
                </a:solidFill>
                <a:latin typeface="Tahoma"/>
                <a:cs typeface="Tahoma"/>
              </a:rPr>
              <a:t>ОТиПБ</a:t>
            </a:r>
            <a:r>
              <a:rPr sz="1400" spc="114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B7B7B7"/>
                </a:solidFill>
                <a:latin typeface="Tahoma"/>
                <a:cs typeface="Tahoma"/>
              </a:rPr>
              <a:t>РК</a:t>
            </a:r>
            <a:r>
              <a:rPr sz="1400" spc="11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50" dirty="0">
                <a:solidFill>
                  <a:srgbClr val="B7B7B7"/>
                </a:solidFill>
                <a:latin typeface="Tahoma"/>
                <a:cs typeface="Tahoma"/>
              </a:rPr>
              <a:t>и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мировыми</a:t>
            </a:r>
            <a:r>
              <a:rPr sz="1400" spc="12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практиками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994"/>
              </a:spcBef>
            </a:pP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Высочайшее</a:t>
            </a:r>
            <a:r>
              <a:rPr sz="1400" spc="-4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качество</a:t>
            </a:r>
            <a:r>
              <a:rPr sz="1400" spc="-1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выполняемых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работ</a:t>
            </a:r>
            <a:endParaRPr sz="14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680"/>
              </a:spcBef>
            </a:pP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Обеспечение</a:t>
            </a:r>
            <a:r>
              <a:rPr sz="1400" spc="19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Заказчика</a:t>
            </a:r>
            <a:r>
              <a:rPr sz="1400" spc="19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полной,</a:t>
            </a:r>
            <a:r>
              <a:rPr sz="1400" spc="19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своевременной</a:t>
            </a:r>
            <a:r>
              <a:rPr sz="1400" spc="19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и</a:t>
            </a:r>
            <a:r>
              <a:rPr sz="1400" spc="19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достоверной</a:t>
            </a:r>
            <a:r>
              <a:rPr sz="1400" spc="19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информацией</a:t>
            </a:r>
            <a:r>
              <a:rPr sz="1400" spc="19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по</a:t>
            </a:r>
            <a:r>
              <a:rPr sz="1400" spc="20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B7B7B7"/>
                </a:solidFill>
                <a:latin typeface="Tahoma"/>
                <a:cs typeface="Tahoma"/>
              </a:rPr>
              <a:t>ходу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выполнения</a:t>
            </a:r>
            <a:r>
              <a:rPr sz="1400" spc="-11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B7B7B7"/>
                </a:solidFill>
                <a:latin typeface="Tahoma"/>
                <a:cs typeface="Tahoma"/>
              </a:rPr>
              <a:t>работ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Оптимизация</a:t>
            </a:r>
            <a:r>
              <a:rPr sz="1400" spc="-5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производственных</a:t>
            </a:r>
            <a:r>
              <a:rPr sz="1400" spc="-2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процессов</a:t>
            </a:r>
            <a:r>
              <a:rPr sz="1400" spc="-2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на</a:t>
            </a:r>
            <a:r>
              <a:rPr sz="1400" spc="-4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всех</a:t>
            </a:r>
            <a:r>
              <a:rPr sz="1400" spc="-5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этапах</a:t>
            </a:r>
            <a:r>
              <a:rPr sz="1400" spc="-3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выполнения</a:t>
            </a:r>
            <a:r>
              <a:rPr sz="1400" spc="-3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B7B7B7"/>
                </a:solidFill>
                <a:latin typeface="Tahoma"/>
                <a:cs typeface="Tahoma"/>
              </a:rPr>
              <a:t>ГРР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40295" y="2108479"/>
            <a:ext cx="349250" cy="349250"/>
          </a:xfrm>
          <a:custGeom>
            <a:avLst/>
            <a:gdLst/>
            <a:ahLst/>
            <a:cxnLst/>
            <a:rect l="l" t="t" r="r" b="b"/>
            <a:pathLst>
              <a:path w="349250" h="349250">
                <a:moveTo>
                  <a:pt x="82308" y="147916"/>
                </a:moveTo>
                <a:lnTo>
                  <a:pt x="77635" y="143230"/>
                </a:lnTo>
                <a:lnTo>
                  <a:pt x="51587" y="143230"/>
                </a:lnTo>
                <a:lnTo>
                  <a:pt x="45059" y="143230"/>
                </a:lnTo>
                <a:lnTo>
                  <a:pt x="40424" y="147916"/>
                </a:lnTo>
                <a:lnTo>
                  <a:pt x="40424" y="159118"/>
                </a:lnTo>
                <a:lnTo>
                  <a:pt x="45059" y="163804"/>
                </a:lnTo>
                <a:lnTo>
                  <a:pt x="77635" y="163804"/>
                </a:lnTo>
                <a:lnTo>
                  <a:pt x="82308" y="159118"/>
                </a:lnTo>
                <a:lnTo>
                  <a:pt x="82308" y="147916"/>
                </a:lnTo>
                <a:close/>
              </a:path>
              <a:path w="349250" h="349250">
                <a:moveTo>
                  <a:pt x="308610" y="147916"/>
                </a:moveTo>
                <a:lnTo>
                  <a:pt x="303949" y="143230"/>
                </a:lnTo>
                <a:lnTo>
                  <a:pt x="276961" y="143230"/>
                </a:lnTo>
                <a:lnTo>
                  <a:pt x="271373" y="143230"/>
                </a:lnTo>
                <a:lnTo>
                  <a:pt x="266700" y="147916"/>
                </a:lnTo>
                <a:lnTo>
                  <a:pt x="266700" y="159118"/>
                </a:lnTo>
                <a:lnTo>
                  <a:pt x="271373" y="163804"/>
                </a:lnTo>
                <a:lnTo>
                  <a:pt x="303949" y="163804"/>
                </a:lnTo>
                <a:lnTo>
                  <a:pt x="308610" y="159118"/>
                </a:lnTo>
                <a:lnTo>
                  <a:pt x="308610" y="147916"/>
                </a:lnTo>
                <a:close/>
              </a:path>
              <a:path w="349250" h="349250">
                <a:moveTo>
                  <a:pt x="348818" y="173088"/>
                </a:moveTo>
                <a:lnTo>
                  <a:pt x="345071" y="146329"/>
                </a:lnTo>
                <a:lnTo>
                  <a:pt x="345033" y="146113"/>
                </a:lnTo>
                <a:lnTo>
                  <a:pt x="333235" y="122008"/>
                </a:lnTo>
                <a:lnTo>
                  <a:pt x="328320" y="116763"/>
                </a:lnTo>
                <a:lnTo>
                  <a:pt x="328320" y="175856"/>
                </a:lnTo>
                <a:lnTo>
                  <a:pt x="328320" y="204711"/>
                </a:lnTo>
                <a:lnTo>
                  <a:pt x="215785" y="204711"/>
                </a:lnTo>
                <a:lnTo>
                  <a:pt x="216408" y="203771"/>
                </a:lnTo>
                <a:lnTo>
                  <a:pt x="217017" y="202857"/>
                </a:lnTo>
                <a:lnTo>
                  <a:pt x="220535" y="197561"/>
                </a:lnTo>
                <a:lnTo>
                  <a:pt x="223710" y="190068"/>
                </a:lnTo>
                <a:lnTo>
                  <a:pt x="225488" y="182206"/>
                </a:lnTo>
                <a:lnTo>
                  <a:pt x="225920" y="175856"/>
                </a:lnTo>
                <a:lnTo>
                  <a:pt x="225907" y="173088"/>
                </a:lnTo>
                <a:lnTo>
                  <a:pt x="224345" y="161759"/>
                </a:lnTo>
                <a:lnTo>
                  <a:pt x="224294" y="161366"/>
                </a:lnTo>
                <a:lnTo>
                  <a:pt x="206489" y="135191"/>
                </a:lnTo>
                <a:lnTo>
                  <a:pt x="206489" y="173088"/>
                </a:lnTo>
                <a:lnTo>
                  <a:pt x="204038" y="184416"/>
                </a:lnTo>
                <a:lnTo>
                  <a:pt x="198132" y="192747"/>
                </a:lnTo>
                <a:lnTo>
                  <a:pt x="198132" y="228904"/>
                </a:lnTo>
                <a:lnTo>
                  <a:pt x="174866" y="259626"/>
                </a:lnTo>
                <a:lnTo>
                  <a:pt x="164655" y="246138"/>
                </a:lnTo>
                <a:lnTo>
                  <a:pt x="164655" y="280098"/>
                </a:lnTo>
                <a:lnTo>
                  <a:pt x="164655" y="329387"/>
                </a:lnTo>
                <a:lnTo>
                  <a:pt x="103238" y="329387"/>
                </a:lnTo>
                <a:lnTo>
                  <a:pt x="103238" y="295897"/>
                </a:lnTo>
                <a:lnTo>
                  <a:pt x="105283" y="278511"/>
                </a:lnTo>
                <a:lnTo>
                  <a:pt x="111150" y="262864"/>
                </a:lnTo>
                <a:lnTo>
                  <a:pt x="120510" y="249326"/>
                </a:lnTo>
                <a:lnTo>
                  <a:pt x="133007" y="238213"/>
                </a:lnTo>
                <a:lnTo>
                  <a:pt x="164655" y="280098"/>
                </a:lnTo>
                <a:lnTo>
                  <a:pt x="164655" y="246138"/>
                </a:lnTo>
                <a:lnTo>
                  <a:pt x="158661" y="238213"/>
                </a:lnTo>
                <a:lnTo>
                  <a:pt x="151599" y="228904"/>
                </a:lnTo>
                <a:lnTo>
                  <a:pt x="159067" y="227050"/>
                </a:lnTo>
                <a:lnTo>
                  <a:pt x="167424" y="225183"/>
                </a:lnTo>
                <a:lnTo>
                  <a:pt x="183248" y="225183"/>
                </a:lnTo>
                <a:lnTo>
                  <a:pt x="191604" y="226098"/>
                </a:lnTo>
                <a:lnTo>
                  <a:pt x="198132" y="228904"/>
                </a:lnTo>
                <a:lnTo>
                  <a:pt x="198132" y="192747"/>
                </a:lnTo>
                <a:lnTo>
                  <a:pt x="197307" y="193903"/>
                </a:lnTo>
                <a:lnTo>
                  <a:pt x="187274" y="200431"/>
                </a:lnTo>
                <a:lnTo>
                  <a:pt x="174866" y="202857"/>
                </a:lnTo>
                <a:lnTo>
                  <a:pt x="163017" y="200571"/>
                </a:lnTo>
                <a:lnTo>
                  <a:pt x="153238" y="194259"/>
                </a:lnTo>
                <a:lnTo>
                  <a:pt x="146608" y="184810"/>
                </a:lnTo>
                <a:lnTo>
                  <a:pt x="144157" y="173088"/>
                </a:lnTo>
                <a:lnTo>
                  <a:pt x="146532" y="161759"/>
                </a:lnTo>
                <a:lnTo>
                  <a:pt x="146608" y="161366"/>
                </a:lnTo>
                <a:lnTo>
                  <a:pt x="153238" y="151904"/>
                </a:lnTo>
                <a:lnTo>
                  <a:pt x="163017" y="145592"/>
                </a:lnTo>
                <a:lnTo>
                  <a:pt x="174866" y="143281"/>
                </a:lnTo>
                <a:lnTo>
                  <a:pt x="187274" y="145719"/>
                </a:lnTo>
                <a:lnTo>
                  <a:pt x="197307" y="152247"/>
                </a:lnTo>
                <a:lnTo>
                  <a:pt x="204038" y="161759"/>
                </a:lnTo>
                <a:lnTo>
                  <a:pt x="206489" y="173088"/>
                </a:lnTo>
                <a:lnTo>
                  <a:pt x="206489" y="135191"/>
                </a:lnTo>
                <a:lnTo>
                  <a:pt x="199986" y="130251"/>
                </a:lnTo>
                <a:lnTo>
                  <a:pt x="207149" y="122809"/>
                </a:lnTo>
                <a:lnTo>
                  <a:pt x="211201" y="118592"/>
                </a:lnTo>
                <a:lnTo>
                  <a:pt x="224866" y="110159"/>
                </a:lnTo>
                <a:lnTo>
                  <a:pt x="240271" y="105029"/>
                </a:lnTo>
                <a:lnTo>
                  <a:pt x="256730" y="103289"/>
                </a:lnTo>
                <a:lnTo>
                  <a:pt x="284403" y="109004"/>
                </a:lnTo>
                <a:lnTo>
                  <a:pt x="307174" y="124574"/>
                </a:lnTo>
                <a:lnTo>
                  <a:pt x="321754" y="146329"/>
                </a:lnTo>
                <a:lnTo>
                  <a:pt x="322656" y="147726"/>
                </a:lnTo>
                <a:lnTo>
                  <a:pt x="328320" y="175856"/>
                </a:lnTo>
                <a:lnTo>
                  <a:pt x="328320" y="116763"/>
                </a:lnTo>
                <a:lnTo>
                  <a:pt x="315734" y="103289"/>
                </a:lnTo>
                <a:lnTo>
                  <a:pt x="314680" y="102158"/>
                </a:lnTo>
                <a:lnTo>
                  <a:pt x="291122" y="88404"/>
                </a:lnTo>
                <a:lnTo>
                  <a:pt x="298132" y="80962"/>
                </a:lnTo>
                <a:lnTo>
                  <a:pt x="298323" y="80759"/>
                </a:lnTo>
                <a:lnTo>
                  <a:pt x="298450" y="80632"/>
                </a:lnTo>
                <a:lnTo>
                  <a:pt x="303682" y="71539"/>
                </a:lnTo>
                <a:lnTo>
                  <a:pt x="306692" y="61988"/>
                </a:lnTo>
                <a:lnTo>
                  <a:pt x="306819" y="61582"/>
                </a:lnTo>
                <a:lnTo>
                  <a:pt x="307860" y="51193"/>
                </a:lnTo>
                <a:lnTo>
                  <a:pt x="303796" y="31419"/>
                </a:lnTo>
                <a:lnTo>
                  <a:pt x="296392" y="20472"/>
                </a:lnTo>
                <a:lnTo>
                  <a:pt x="292760" y="15125"/>
                </a:lnTo>
                <a:lnTo>
                  <a:pt x="288353" y="12141"/>
                </a:lnTo>
                <a:lnTo>
                  <a:pt x="288353" y="51193"/>
                </a:lnTo>
                <a:lnTo>
                  <a:pt x="286194" y="61582"/>
                </a:lnTo>
                <a:lnTo>
                  <a:pt x="286105" y="61988"/>
                </a:lnTo>
                <a:lnTo>
                  <a:pt x="285991" y="62522"/>
                </a:lnTo>
                <a:lnTo>
                  <a:pt x="285915" y="62915"/>
                </a:lnTo>
                <a:lnTo>
                  <a:pt x="279285" y="72364"/>
                </a:lnTo>
                <a:lnTo>
                  <a:pt x="269506" y="78676"/>
                </a:lnTo>
                <a:lnTo>
                  <a:pt x="257644" y="80962"/>
                </a:lnTo>
                <a:lnTo>
                  <a:pt x="245541" y="78536"/>
                </a:lnTo>
                <a:lnTo>
                  <a:pt x="236143" y="72009"/>
                </a:lnTo>
                <a:lnTo>
                  <a:pt x="230060" y="62522"/>
                </a:lnTo>
                <a:lnTo>
                  <a:pt x="227888" y="51193"/>
                </a:lnTo>
                <a:lnTo>
                  <a:pt x="229273" y="39319"/>
                </a:lnTo>
                <a:lnTo>
                  <a:pt x="235445" y="29552"/>
                </a:lnTo>
                <a:lnTo>
                  <a:pt x="245287" y="22923"/>
                </a:lnTo>
                <a:lnTo>
                  <a:pt x="257644" y="20472"/>
                </a:lnTo>
                <a:lnTo>
                  <a:pt x="269913" y="22923"/>
                </a:lnTo>
                <a:lnTo>
                  <a:pt x="279641" y="29552"/>
                </a:lnTo>
                <a:lnTo>
                  <a:pt x="286042" y="39319"/>
                </a:lnTo>
                <a:lnTo>
                  <a:pt x="288353" y="51193"/>
                </a:lnTo>
                <a:lnTo>
                  <a:pt x="288353" y="12141"/>
                </a:lnTo>
                <a:lnTo>
                  <a:pt x="276491" y="4076"/>
                </a:lnTo>
                <a:lnTo>
                  <a:pt x="256730" y="0"/>
                </a:lnTo>
                <a:lnTo>
                  <a:pt x="236956" y="4076"/>
                </a:lnTo>
                <a:lnTo>
                  <a:pt x="220687" y="15125"/>
                </a:lnTo>
                <a:lnTo>
                  <a:pt x="209651" y="31419"/>
                </a:lnTo>
                <a:lnTo>
                  <a:pt x="205574" y="51193"/>
                </a:lnTo>
                <a:lnTo>
                  <a:pt x="206578" y="61582"/>
                </a:lnTo>
                <a:lnTo>
                  <a:pt x="206616" y="61988"/>
                </a:lnTo>
                <a:lnTo>
                  <a:pt x="221361" y="88404"/>
                </a:lnTo>
                <a:lnTo>
                  <a:pt x="209054" y="94310"/>
                </a:lnTo>
                <a:lnTo>
                  <a:pt x="197510" y="102158"/>
                </a:lnTo>
                <a:lnTo>
                  <a:pt x="187236" y="111683"/>
                </a:lnTo>
                <a:lnTo>
                  <a:pt x="178587" y="122809"/>
                </a:lnTo>
                <a:lnTo>
                  <a:pt x="169291" y="122809"/>
                </a:lnTo>
                <a:lnTo>
                  <a:pt x="160782" y="112077"/>
                </a:lnTo>
                <a:lnTo>
                  <a:pt x="150685" y="102463"/>
                </a:lnTo>
                <a:lnTo>
                  <a:pt x="149745" y="101815"/>
                </a:lnTo>
                <a:lnTo>
                  <a:pt x="149745" y="129336"/>
                </a:lnTo>
                <a:lnTo>
                  <a:pt x="138874" y="137490"/>
                </a:lnTo>
                <a:lnTo>
                  <a:pt x="130340" y="147726"/>
                </a:lnTo>
                <a:lnTo>
                  <a:pt x="124777" y="159715"/>
                </a:lnTo>
                <a:lnTo>
                  <a:pt x="122783" y="173088"/>
                </a:lnTo>
                <a:lnTo>
                  <a:pt x="123469" y="181419"/>
                </a:lnTo>
                <a:lnTo>
                  <a:pt x="125463" y="189484"/>
                </a:lnTo>
                <a:lnTo>
                  <a:pt x="128676" y="197027"/>
                </a:lnTo>
                <a:lnTo>
                  <a:pt x="133007" y="203771"/>
                </a:lnTo>
                <a:lnTo>
                  <a:pt x="20459" y="203771"/>
                </a:lnTo>
                <a:lnTo>
                  <a:pt x="20459" y="174002"/>
                </a:lnTo>
                <a:lnTo>
                  <a:pt x="26174" y="146329"/>
                </a:lnTo>
                <a:lnTo>
                  <a:pt x="41744" y="123532"/>
                </a:lnTo>
                <a:lnTo>
                  <a:pt x="64820" y="108051"/>
                </a:lnTo>
                <a:lnTo>
                  <a:pt x="92468" y="102463"/>
                </a:lnTo>
                <a:lnTo>
                  <a:pt x="94005" y="102463"/>
                </a:lnTo>
                <a:lnTo>
                  <a:pt x="108953" y="104216"/>
                </a:lnTo>
                <a:lnTo>
                  <a:pt x="124180" y="109575"/>
                </a:lnTo>
                <a:lnTo>
                  <a:pt x="138010" y="118059"/>
                </a:lnTo>
                <a:lnTo>
                  <a:pt x="149745" y="129336"/>
                </a:lnTo>
                <a:lnTo>
                  <a:pt x="149745" y="101815"/>
                </a:lnTo>
                <a:lnTo>
                  <a:pt x="139204" y="94437"/>
                </a:lnTo>
                <a:lnTo>
                  <a:pt x="126504" y="88404"/>
                </a:lnTo>
                <a:lnTo>
                  <a:pt x="133108" y="80962"/>
                </a:lnTo>
                <a:lnTo>
                  <a:pt x="142303" y="51193"/>
                </a:lnTo>
                <a:lnTo>
                  <a:pt x="138239" y="31419"/>
                </a:lnTo>
                <a:lnTo>
                  <a:pt x="130835" y="20472"/>
                </a:lnTo>
                <a:lnTo>
                  <a:pt x="127203" y="15125"/>
                </a:lnTo>
                <a:lnTo>
                  <a:pt x="122783" y="12128"/>
                </a:lnTo>
                <a:lnTo>
                  <a:pt x="122783" y="51193"/>
                </a:lnTo>
                <a:lnTo>
                  <a:pt x="120637" y="61582"/>
                </a:lnTo>
                <a:lnTo>
                  <a:pt x="120548" y="61988"/>
                </a:lnTo>
                <a:lnTo>
                  <a:pt x="120446" y="62522"/>
                </a:lnTo>
                <a:lnTo>
                  <a:pt x="120357" y="62915"/>
                </a:lnTo>
                <a:lnTo>
                  <a:pt x="113830" y="72364"/>
                </a:lnTo>
                <a:lnTo>
                  <a:pt x="104343" y="78676"/>
                </a:lnTo>
                <a:lnTo>
                  <a:pt x="93027" y="80962"/>
                </a:lnTo>
                <a:lnTo>
                  <a:pt x="81178" y="78536"/>
                </a:lnTo>
                <a:lnTo>
                  <a:pt x="71399" y="72009"/>
                </a:lnTo>
                <a:lnTo>
                  <a:pt x="64770" y="62522"/>
                </a:lnTo>
                <a:lnTo>
                  <a:pt x="62318" y="51193"/>
                </a:lnTo>
                <a:lnTo>
                  <a:pt x="64249" y="39319"/>
                </a:lnTo>
                <a:lnTo>
                  <a:pt x="70700" y="29552"/>
                </a:lnTo>
                <a:lnTo>
                  <a:pt x="80645" y="22923"/>
                </a:lnTo>
                <a:lnTo>
                  <a:pt x="93027" y="20472"/>
                </a:lnTo>
                <a:lnTo>
                  <a:pt x="104749" y="22923"/>
                </a:lnTo>
                <a:lnTo>
                  <a:pt x="114185" y="29552"/>
                </a:lnTo>
                <a:lnTo>
                  <a:pt x="120497" y="39319"/>
                </a:lnTo>
                <a:lnTo>
                  <a:pt x="122783" y="51193"/>
                </a:lnTo>
                <a:lnTo>
                  <a:pt x="122783" y="12128"/>
                </a:lnTo>
                <a:lnTo>
                  <a:pt x="110934" y="4076"/>
                </a:lnTo>
                <a:lnTo>
                  <a:pt x="91173" y="0"/>
                </a:lnTo>
                <a:lnTo>
                  <a:pt x="71412" y="4076"/>
                </a:lnTo>
                <a:lnTo>
                  <a:pt x="55130" y="15125"/>
                </a:lnTo>
                <a:lnTo>
                  <a:pt x="44081" y="31419"/>
                </a:lnTo>
                <a:lnTo>
                  <a:pt x="40005" y="51193"/>
                </a:lnTo>
                <a:lnTo>
                  <a:pt x="41135" y="61582"/>
                </a:lnTo>
                <a:lnTo>
                  <a:pt x="56743" y="88404"/>
                </a:lnTo>
                <a:lnTo>
                  <a:pt x="33756" y="102158"/>
                </a:lnTo>
                <a:lnTo>
                  <a:pt x="15824" y="121666"/>
                </a:lnTo>
                <a:lnTo>
                  <a:pt x="4229" y="145592"/>
                </a:lnTo>
                <a:lnTo>
                  <a:pt x="4165" y="145719"/>
                </a:lnTo>
                <a:lnTo>
                  <a:pt x="0" y="173088"/>
                </a:lnTo>
                <a:lnTo>
                  <a:pt x="0" y="219608"/>
                </a:lnTo>
                <a:lnTo>
                  <a:pt x="4660" y="224243"/>
                </a:lnTo>
                <a:lnTo>
                  <a:pt x="116255" y="224243"/>
                </a:lnTo>
                <a:lnTo>
                  <a:pt x="101727" y="238861"/>
                </a:lnTo>
                <a:lnTo>
                  <a:pt x="90576" y="255905"/>
                </a:lnTo>
                <a:lnTo>
                  <a:pt x="83439" y="275031"/>
                </a:lnTo>
                <a:lnTo>
                  <a:pt x="80924" y="295897"/>
                </a:lnTo>
                <a:lnTo>
                  <a:pt x="80924" y="344309"/>
                </a:lnTo>
                <a:lnTo>
                  <a:pt x="85585" y="348945"/>
                </a:lnTo>
                <a:lnTo>
                  <a:pt x="262305" y="348945"/>
                </a:lnTo>
                <a:lnTo>
                  <a:pt x="266941" y="344309"/>
                </a:lnTo>
                <a:lnTo>
                  <a:pt x="266941" y="329387"/>
                </a:lnTo>
                <a:lnTo>
                  <a:pt x="266941" y="295897"/>
                </a:lnTo>
                <a:lnTo>
                  <a:pt x="264452" y="275031"/>
                </a:lnTo>
                <a:lnTo>
                  <a:pt x="257416" y="255905"/>
                </a:lnTo>
                <a:lnTo>
                  <a:pt x="247434" y="240258"/>
                </a:lnTo>
                <a:lnTo>
                  <a:pt x="247434" y="329387"/>
                </a:lnTo>
                <a:lnTo>
                  <a:pt x="186029" y="329387"/>
                </a:lnTo>
                <a:lnTo>
                  <a:pt x="186029" y="280098"/>
                </a:lnTo>
                <a:lnTo>
                  <a:pt x="201041" y="259626"/>
                </a:lnTo>
                <a:lnTo>
                  <a:pt x="216725" y="238213"/>
                </a:lnTo>
                <a:lnTo>
                  <a:pt x="245122" y="279704"/>
                </a:lnTo>
                <a:lnTo>
                  <a:pt x="247434" y="329387"/>
                </a:lnTo>
                <a:lnTo>
                  <a:pt x="247434" y="240258"/>
                </a:lnTo>
                <a:lnTo>
                  <a:pt x="246545" y="238861"/>
                </a:lnTo>
                <a:lnTo>
                  <a:pt x="245935" y="238213"/>
                </a:lnTo>
                <a:lnTo>
                  <a:pt x="233426" y="225183"/>
                </a:lnTo>
                <a:lnTo>
                  <a:pt x="232524" y="224243"/>
                </a:lnTo>
                <a:lnTo>
                  <a:pt x="344144" y="224243"/>
                </a:lnTo>
                <a:lnTo>
                  <a:pt x="348818" y="219608"/>
                </a:lnTo>
                <a:lnTo>
                  <a:pt x="348818" y="204711"/>
                </a:lnTo>
                <a:lnTo>
                  <a:pt x="348818" y="173088"/>
                </a:lnTo>
                <a:close/>
              </a:path>
            </a:pathLst>
          </a:custGeom>
          <a:solidFill>
            <a:srgbClr val="5F7C9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902972" y="3219481"/>
            <a:ext cx="365125" cy="290830"/>
            <a:chOff x="902972" y="3219481"/>
            <a:chExt cx="365125" cy="290830"/>
          </a:xfrm>
        </p:grpSpPr>
        <p:sp>
          <p:nvSpPr>
            <p:cNvPr id="17" name="object 17"/>
            <p:cNvSpPr/>
            <p:nvPr/>
          </p:nvSpPr>
          <p:spPr>
            <a:xfrm>
              <a:off x="902972" y="3219481"/>
              <a:ext cx="365125" cy="290830"/>
            </a:xfrm>
            <a:custGeom>
              <a:avLst/>
              <a:gdLst/>
              <a:ahLst/>
              <a:cxnLst/>
              <a:rect l="l" t="t" r="r" b="b"/>
              <a:pathLst>
                <a:path w="365125" h="290829">
                  <a:moveTo>
                    <a:pt x="359511" y="217246"/>
                  </a:moveTo>
                  <a:lnTo>
                    <a:pt x="4559" y="217246"/>
                  </a:lnTo>
                  <a:lnTo>
                    <a:pt x="0" y="222719"/>
                  </a:lnTo>
                  <a:lnTo>
                    <a:pt x="0" y="253758"/>
                  </a:lnTo>
                  <a:lnTo>
                    <a:pt x="2717" y="267541"/>
                  </a:lnTo>
                  <a:lnTo>
                    <a:pt x="10128" y="279190"/>
                  </a:lnTo>
                  <a:lnTo>
                    <a:pt x="21120" y="287248"/>
                  </a:lnTo>
                  <a:lnTo>
                    <a:pt x="34582" y="290258"/>
                  </a:lnTo>
                  <a:lnTo>
                    <a:pt x="329488" y="290258"/>
                  </a:lnTo>
                  <a:lnTo>
                    <a:pt x="343095" y="287378"/>
                  </a:lnTo>
                  <a:lnTo>
                    <a:pt x="354406" y="279538"/>
                  </a:lnTo>
                  <a:lnTo>
                    <a:pt x="362135" y="267932"/>
                  </a:lnTo>
                  <a:lnTo>
                    <a:pt x="362787" y="264706"/>
                  </a:lnTo>
                  <a:lnTo>
                    <a:pt x="28219" y="264706"/>
                  </a:lnTo>
                  <a:lnTo>
                    <a:pt x="22758" y="259232"/>
                  </a:lnTo>
                  <a:lnTo>
                    <a:pt x="22758" y="240969"/>
                  </a:lnTo>
                  <a:lnTo>
                    <a:pt x="364998" y="240969"/>
                  </a:lnTo>
                  <a:lnTo>
                    <a:pt x="364998" y="221792"/>
                  </a:lnTo>
                  <a:lnTo>
                    <a:pt x="359511" y="217246"/>
                  </a:lnTo>
                  <a:close/>
                </a:path>
                <a:path w="365125" h="290829">
                  <a:moveTo>
                    <a:pt x="364998" y="240969"/>
                  </a:moveTo>
                  <a:lnTo>
                    <a:pt x="341299" y="240969"/>
                  </a:lnTo>
                  <a:lnTo>
                    <a:pt x="341299" y="259232"/>
                  </a:lnTo>
                  <a:lnTo>
                    <a:pt x="334949" y="264706"/>
                  </a:lnTo>
                  <a:lnTo>
                    <a:pt x="362787" y="264706"/>
                  </a:lnTo>
                  <a:lnTo>
                    <a:pt x="364998" y="253758"/>
                  </a:lnTo>
                  <a:lnTo>
                    <a:pt x="364998" y="240969"/>
                  </a:lnTo>
                  <a:close/>
                </a:path>
                <a:path w="365125" h="290829">
                  <a:moveTo>
                    <a:pt x="305828" y="0"/>
                  </a:moveTo>
                  <a:lnTo>
                    <a:pt x="59169" y="0"/>
                  </a:lnTo>
                  <a:lnTo>
                    <a:pt x="44408" y="3006"/>
                  </a:lnTo>
                  <a:lnTo>
                    <a:pt x="44843" y="3006"/>
                  </a:lnTo>
                  <a:lnTo>
                    <a:pt x="33453" y="10720"/>
                  </a:lnTo>
                  <a:lnTo>
                    <a:pt x="25631" y="22326"/>
                  </a:lnTo>
                  <a:lnTo>
                    <a:pt x="22758" y="36499"/>
                  </a:lnTo>
                  <a:lnTo>
                    <a:pt x="22758" y="217246"/>
                  </a:lnTo>
                  <a:lnTo>
                    <a:pt x="47320" y="217246"/>
                  </a:lnTo>
                  <a:lnTo>
                    <a:pt x="47320" y="36499"/>
                  </a:lnTo>
                  <a:lnTo>
                    <a:pt x="46418" y="36499"/>
                  </a:lnTo>
                  <a:lnTo>
                    <a:pt x="46418" y="30098"/>
                  </a:lnTo>
                  <a:lnTo>
                    <a:pt x="51879" y="24625"/>
                  </a:lnTo>
                  <a:lnTo>
                    <a:pt x="338840" y="24625"/>
                  </a:lnTo>
                  <a:lnTo>
                    <a:pt x="338443" y="22706"/>
                  </a:lnTo>
                  <a:lnTo>
                    <a:pt x="330727" y="11058"/>
                  </a:lnTo>
                  <a:lnTo>
                    <a:pt x="319429" y="3006"/>
                  </a:lnTo>
                  <a:lnTo>
                    <a:pt x="305828" y="0"/>
                  </a:lnTo>
                  <a:close/>
                </a:path>
                <a:path w="365125" h="290829">
                  <a:moveTo>
                    <a:pt x="338840" y="24625"/>
                  </a:moveTo>
                  <a:lnTo>
                    <a:pt x="313105" y="24625"/>
                  </a:lnTo>
                  <a:lnTo>
                    <a:pt x="318566" y="30098"/>
                  </a:lnTo>
                  <a:lnTo>
                    <a:pt x="318566" y="217246"/>
                  </a:lnTo>
                  <a:lnTo>
                    <a:pt x="341299" y="217246"/>
                  </a:lnTo>
                  <a:lnTo>
                    <a:pt x="341299" y="36499"/>
                  </a:lnTo>
                  <a:lnTo>
                    <a:pt x="338840" y="24625"/>
                  </a:lnTo>
                  <a:close/>
                </a:path>
              </a:pathLst>
            </a:custGeom>
            <a:solidFill>
              <a:srgbClr val="5F7C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91389" y="3292631"/>
              <a:ext cx="169138" cy="120370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940308" y="1470685"/>
            <a:ext cx="349250" cy="348615"/>
            <a:chOff x="940308" y="1470685"/>
            <a:chExt cx="349250" cy="348615"/>
          </a:xfrm>
        </p:grpSpPr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02027" y="1552985"/>
              <a:ext cx="82273" cy="18208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40308" y="1470685"/>
              <a:ext cx="349250" cy="348615"/>
            </a:xfrm>
            <a:custGeom>
              <a:avLst/>
              <a:gdLst/>
              <a:ahLst/>
              <a:cxnLst/>
              <a:rect l="l" t="t" r="r" b="b"/>
              <a:pathLst>
                <a:path w="349250" h="348614">
                  <a:moveTo>
                    <a:pt x="221996" y="286905"/>
                  </a:moveTo>
                  <a:lnTo>
                    <a:pt x="4660" y="286905"/>
                  </a:lnTo>
                  <a:lnTo>
                    <a:pt x="0" y="291528"/>
                  </a:lnTo>
                  <a:lnTo>
                    <a:pt x="0" y="318465"/>
                  </a:lnTo>
                  <a:lnTo>
                    <a:pt x="2425" y="330561"/>
                  </a:lnTo>
                  <a:lnTo>
                    <a:pt x="8943" y="339948"/>
                  </a:lnTo>
                  <a:lnTo>
                    <a:pt x="18420" y="346024"/>
                  </a:lnTo>
                  <a:lnTo>
                    <a:pt x="29718" y="348183"/>
                  </a:lnTo>
                  <a:lnTo>
                    <a:pt x="235915" y="348183"/>
                  </a:lnTo>
                  <a:lnTo>
                    <a:pt x="247613" y="345761"/>
                  </a:lnTo>
                  <a:lnTo>
                    <a:pt x="257054" y="339248"/>
                  </a:lnTo>
                  <a:lnTo>
                    <a:pt x="263361" y="329773"/>
                  </a:lnTo>
                  <a:lnTo>
                    <a:pt x="263579" y="328701"/>
                  </a:lnTo>
                  <a:lnTo>
                    <a:pt x="231279" y="328701"/>
                  </a:lnTo>
                  <a:lnTo>
                    <a:pt x="230329" y="327748"/>
                  </a:lnTo>
                  <a:lnTo>
                    <a:pt x="25996" y="327748"/>
                  </a:lnTo>
                  <a:lnTo>
                    <a:pt x="20434" y="323126"/>
                  </a:lnTo>
                  <a:lnTo>
                    <a:pt x="20434" y="306412"/>
                  </a:lnTo>
                  <a:lnTo>
                    <a:pt x="226631" y="306412"/>
                  </a:lnTo>
                  <a:lnTo>
                    <a:pt x="226631" y="291528"/>
                  </a:lnTo>
                  <a:lnTo>
                    <a:pt x="221996" y="286905"/>
                  </a:lnTo>
                  <a:close/>
                </a:path>
                <a:path w="349250" h="348614">
                  <a:moveTo>
                    <a:pt x="223171" y="220980"/>
                  </a:moveTo>
                  <a:lnTo>
                    <a:pt x="194132" y="220980"/>
                  </a:lnTo>
                  <a:lnTo>
                    <a:pt x="211772" y="238633"/>
                  </a:lnTo>
                  <a:lnTo>
                    <a:pt x="189484" y="243255"/>
                  </a:lnTo>
                  <a:lnTo>
                    <a:pt x="246138" y="243255"/>
                  </a:lnTo>
                  <a:lnTo>
                    <a:pt x="246138" y="318465"/>
                  </a:lnTo>
                  <a:lnTo>
                    <a:pt x="247053" y="318465"/>
                  </a:lnTo>
                  <a:lnTo>
                    <a:pt x="247053" y="324040"/>
                  </a:lnTo>
                  <a:lnTo>
                    <a:pt x="242430" y="328701"/>
                  </a:lnTo>
                  <a:lnTo>
                    <a:pt x="263579" y="328701"/>
                  </a:lnTo>
                  <a:lnTo>
                    <a:pt x="265658" y="318465"/>
                  </a:lnTo>
                  <a:lnTo>
                    <a:pt x="265658" y="229349"/>
                  </a:lnTo>
                  <a:lnTo>
                    <a:pt x="231279" y="229349"/>
                  </a:lnTo>
                  <a:lnTo>
                    <a:pt x="223171" y="220980"/>
                  </a:lnTo>
                  <a:close/>
                </a:path>
                <a:path w="349250" h="348614">
                  <a:moveTo>
                    <a:pt x="226631" y="306412"/>
                  </a:moveTo>
                  <a:lnTo>
                    <a:pt x="206197" y="306412"/>
                  </a:lnTo>
                  <a:lnTo>
                    <a:pt x="206197" y="320332"/>
                  </a:lnTo>
                  <a:lnTo>
                    <a:pt x="208051" y="324040"/>
                  </a:lnTo>
                  <a:lnTo>
                    <a:pt x="208991" y="327748"/>
                  </a:lnTo>
                  <a:lnTo>
                    <a:pt x="230329" y="327748"/>
                  </a:lnTo>
                  <a:lnTo>
                    <a:pt x="226631" y="324040"/>
                  </a:lnTo>
                  <a:lnTo>
                    <a:pt x="226631" y="306412"/>
                  </a:lnTo>
                  <a:close/>
                </a:path>
                <a:path w="349250" h="348614">
                  <a:moveTo>
                    <a:pt x="198767" y="0"/>
                  </a:moveTo>
                  <a:lnTo>
                    <a:pt x="25996" y="0"/>
                  </a:lnTo>
                  <a:lnTo>
                    <a:pt x="20434" y="4635"/>
                  </a:lnTo>
                  <a:lnTo>
                    <a:pt x="20434" y="286905"/>
                  </a:lnTo>
                  <a:lnTo>
                    <a:pt x="40855" y="286905"/>
                  </a:lnTo>
                  <a:lnTo>
                    <a:pt x="40855" y="19507"/>
                  </a:lnTo>
                  <a:lnTo>
                    <a:pt x="218757" y="19507"/>
                  </a:lnTo>
                  <a:lnTo>
                    <a:pt x="203428" y="3721"/>
                  </a:lnTo>
                  <a:lnTo>
                    <a:pt x="200621" y="1854"/>
                  </a:lnTo>
                  <a:lnTo>
                    <a:pt x="198767" y="0"/>
                  </a:lnTo>
                  <a:close/>
                </a:path>
                <a:path w="349250" h="348614">
                  <a:moveTo>
                    <a:pt x="218757" y="19507"/>
                  </a:moveTo>
                  <a:lnTo>
                    <a:pt x="184848" y="19507"/>
                  </a:lnTo>
                  <a:lnTo>
                    <a:pt x="184848" y="77990"/>
                  </a:lnTo>
                  <a:lnTo>
                    <a:pt x="189484" y="82638"/>
                  </a:lnTo>
                  <a:lnTo>
                    <a:pt x="246138" y="82638"/>
                  </a:lnTo>
                  <a:lnTo>
                    <a:pt x="246138" y="126288"/>
                  </a:lnTo>
                  <a:lnTo>
                    <a:pt x="179285" y="194043"/>
                  </a:lnTo>
                  <a:lnTo>
                    <a:pt x="177419" y="196837"/>
                  </a:lnTo>
                  <a:lnTo>
                    <a:pt x="177419" y="197751"/>
                  </a:lnTo>
                  <a:lnTo>
                    <a:pt x="165328" y="254406"/>
                  </a:lnTo>
                  <a:lnTo>
                    <a:pt x="163474" y="258114"/>
                  </a:lnTo>
                  <a:lnTo>
                    <a:pt x="165328" y="261823"/>
                  </a:lnTo>
                  <a:lnTo>
                    <a:pt x="169291" y="265772"/>
                  </a:lnTo>
                  <a:lnTo>
                    <a:pt x="171373" y="266839"/>
                  </a:lnTo>
                  <a:lnTo>
                    <a:pt x="175131" y="266839"/>
                  </a:lnTo>
                  <a:lnTo>
                    <a:pt x="176479" y="266484"/>
                  </a:lnTo>
                  <a:lnTo>
                    <a:pt x="233146" y="253492"/>
                  </a:lnTo>
                  <a:lnTo>
                    <a:pt x="235915" y="253492"/>
                  </a:lnTo>
                  <a:lnTo>
                    <a:pt x="236855" y="252539"/>
                  </a:lnTo>
                  <a:lnTo>
                    <a:pt x="237769" y="250685"/>
                  </a:lnTo>
                  <a:lnTo>
                    <a:pt x="246138" y="243255"/>
                  </a:lnTo>
                  <a:lnTo>
                    <a:pt x="189484" y="243255"/>
                  </a:lnTo>
                  <a:lnTo>
                    <a:pt x="194132" y="220980"/>
                  </a:lnTo>
                  <a:lnTo>
                    <a:pt x="223171" y="220980"/>
                  </a:lnTo>
                  <a:lnTo>
                    <a:pt x="202476" y="199618"/>
                  </a:lnTo>
                  <a:lnTo>
                    <a:pt x="274002" y="128143"/>
                  </a:lnTo>
                  <a:lnTo>
                    <a:pt x="304206" y="128143"/>
                  </a:lnTo>
                  <a:lnTo>
                    <a:pt x="288861" y="113296"/>
                  </a:lnTo>
                  <a:lnTo>
                    <a:pt x="295376" y="106781"/>
                  </a:lnTo>
                  <a:lnTo>
                    <a:pt x="268427" y="106781"/>
                  </a:lnTo>
                  <a:lnTo>
                    <a:pt x="268427" y="71501"/>
                  </a:lnTo>
                  <a:lnTo>
                    <a:pt x="267512" y="68707"/>
                  </a:lnTo>
                  <a:lnTo>
                    <a:pt x="264718" y="66840"/>
                  </a:lnTo>
                  <a:lnTo>
                    <a:pt x="261117" y="63131"/>
                  </a:lnTo>
                  <a:lnTo>
                    <a:pt x="205282" y="63131"/>
                  </a:lnTo>
                  <a:lnTo>
                    <a:pt x="205282" y="35280"/>
                  </a:lnTo>
                  <a:lnTo>
                    <a:pt x="234073" y="35280"/>
                  </a:lnTo>
                  <a:lnTo>
                    <a:pt x="218757" y="19507"/>
                  </a:lnTo>
                  <a:close/>
                </a:path>
                <a:path w="349250" h="348614">
                  <a:moveTo>
                    <a:pt x="304206" y="128143"/>
                  </a:moveTo>
                  <a:lnTo>
                    <a:pt x="274002" y="128143"/>
                  </a:lnTo>
                  <a:lnTo>
                    <a:pt x="302806" y="156908"/>
                  </a:lnTo>
                  <a:lnTo>
                    <a:pt x="231279" y="229349"/>
                  </a:lnTo>
                  <a:lnTo>
                    <a:pt x="265658" y="229349"/>
                  </a:lnTo>
                  <a:lnTo>
                    <a:pt x="265658" y="222834"/>
                  </a:lnTo>
                  <a:lnTo>
                    <a:pt x="339013" y="150418"/>
                  </a:lnTo>
                  <a:lnTo>
                    <a:pt x="344792" y="142049"/>
                  </a:lnTo>
                  <a:lnTo>
                    <a:pt x="318579" y="142049"/>
                  </a:lnTo>
                  <a:lnTo>
                    <a:pt x="304206" y="128143"/>
                  </a:lnTo>
                  <a:close/>
                </a:path>
                <a:path w="349250" h="348614">
                  <a:moveTo>
                    <a:pt x="337145" y="103060"/>
                  </a:moveTo>
                  <a:lnTo>
                    <a:pt x="305816" y="103060"/>
                  </a:lnTo>
                  <a:lnTo>
                    <a:pt x="308381" y="104013"/>
                  </a:lnTo>
                  <a:lnTo>
                    <a:pt x="324154" y="119773"/>
                  </a:lnTo>
                  <a:lnTo>
                    <a:pt x="329730" y="124434"/>
                  </a:lnTo>
                  <a:lnTo>
                    <a:pt x="329730" y="131864"/>
                  </a:lnTo>
                  <a:lnTo>
                    <a:pt x="325094" y="134632"/>
                  </a:lnTo>
                  <a:lnTo>
                    <a:pt x="318579" y="142049"/>
                  </a:lnTo>
                  <a:lnTo>
                    <a:pt x="344792" y="142049"/>
                  </a:lnTo>
                  <a:lnTo>
                    <a:pt x="346343" y="139803"/>
                  </a:lnTo>
                  <a:lnTo>
                    <a:pt x="348884" y="128143"/>
                  </a:lnTo>
                  <a:lnTo>
                    <a:pt x="346725" y="116482"/>
                  </a:lnTo>
                  <a:lnTo>
                    <a:pt x="339953" y="105867"/>
                  </a:lnTo>
                  <a:lnTo>
                    <a:pt x="337145" y="103060"/>
                  </a:lnTo>
                  <a:close/>
                </a:path>
                <a:path w="349250" h="348614">
                  <a:moveTo>
                    <a:pt x="312775" y="83553"/>
                  </a:moveTo>
                  <a:lnTo>
                    <a:pt x="297230" y="83553"/>
                  </a:lnTo>
                  <a:lnTo>
                    <a:pt x="289331" y="86360"/>
                  </a:lnTo>
                  <a:lnTo>
                    <a:pt x="283286" y="91922"/>
                  </a:lnTo>
                  <a:lnTo>
                    <a:pt x="268427" y="106781"/>
                  </a:lnTo>
                  <a:lnTo>
                    <a:pt x="295376" y="106781"/>
                  </a:lnTo>
                  <a:lnTo>
                    <a:pt x="298145" y="104013"/>
                  </a:lnTo>
                  <a:lnTo>
                    <a:pt x="300710" y="103060"/>
                  </a:lnTo>
                  <a:lnTo>
                    <a:pt x="337145" y="103060"/>
                  </a:lnTo>
                  <a:lnTo>
                    <a:pt x="320433" y="86360"/>
                  </a:lnTo>
                  <a:lnTo>
                    <a:pt x="312775" y="83553"/>
                  </a:lnTo>
                  <a:close/>
                </a:path>
                <a:path w="349250" h="348614">
                  <a:moveTo>
                    <a:pt x="234073" y="35280"/>
                  </a:moveTo>
                  <a:lnTo>
                    <a:pt x="205282" y="35280"/>
                  </a:lnTo>
                  <a:lnTo>
                    <a:pt x="232194" y="63131"/>
                  </a:lnTo>
                  <a:lnTo>
                    <a:pt x="261117" y="63131"/>
                  </a:lnTo>
                  <a:lnTo>
                    <a:pt x="234073" y="35280"/>
                  </a:lnTo>
                  <a:close/>
                </a:path>
              </a:pathLst>
            </a:custGeom>
            <a:solidFill>
              <a:srgbClr val="5F7C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928900" y="2643393"/>
            <a:ext cx="340360" cy="319405"/>
          </a:xfrm>
          <a:custGeom>
            <a:avLst/>
            <a:gdLst/>
            <a:ahLst/>
            <a:cxnLst/>
            <a:rect l="l" t="t" r="r" b="b"/>
            <a:pathLst>
              <a:path w="340359" h="319405">
                <a:moveTo>
                  <a:pt x="339813" y="279349"/>
                </a:moveTo>
                <a:lnTo>
                  <a:pt x="319900" y="279349"/>
                </a:lnTo>
                <a:lnTo>
                  <a:pt x="319900" y="294817"/>
                </a:lnTo>
                <a:lnTo>
                  <a:pt x="315442" y="299300"/>
                </a:lnTo>
                <a:lnTo>
                  <a:pt x="64833" y="299300"/>
                </a:lnTo>
                <a:lnTo>
                  <a:pt x="60413" y="303771"/>
                </a:lnTo>
                <a:lnTo>
                  <a:pt x="60413" y="314782"/>
                </a:lnTo>
                <a:lnTo>
                  <a:pt x="64833" y="319239"/>
                </a:lnTo>
                <a:lnTo>
                  <a:pt x="309968" y="319239"/>
                </a:lnTo>
                <a:lnTo>
                  <a:pt x="321575" y="316888"/>
                </a:lnTo>
                <a:lnTo>
                  <a:pt x="331063" y="310478"/>
                </a:lnTo>
                <a:lnTo>
                  <a:pt x="337465" y="300975"/>
                </a:lnTo>
                <a:lnTo>
                  <a:pt x="339813" y="289344"/>
                </a:lnTo>
                <a:lnTo>
                  <a:pt x="339813" y="279349"/>
                </a:lnTo>
                <a:close/>
              </a:path>
              <a:path w="340359" h="319405">
                <a:moveTo>
                  <a:pt x="137248" y="259384"/>
                </a:moveTo>
                <a:lnTo>
                  <a:pt x="116268" y="259384"/>
                </a:lnTo>
                <a:lnTo>
                  <a:pt x="103009" y="299300"/>
                </a:lnTo>
                <a:lnTo>
                  <a:pt x="123964" y="299300"/>
                </a:lnTo>
                <a:lnTo>
                  <a:pt x="137248" y="259384"/>
                </a:lnTo>
                <a:close/>
              </a:path>
              <a:path w="340359" h="319405">
                <a:moveTo>
                  <a:pt x="339813" y="159626"/>
                </a:moveTo>
                <a:lnTo>
                  <a:pt x="319900" y="159626"/>
                </a:lnTo>
                <a:lnTo>
                  <a:pt x="319900" y="259384"/>
                </a:lnTo>
                <a:lnTo>
                  <a:pt x="200431" y="259384"/>
                </a:lnTo>
                <a:lnTo>
                  <a:pt x="200431" y="292709"/>
                </a:lnTo>
                <a:lnTo>
                  <a:pt x="201015" y="296113"/>
                </a:lnTo>
                <a:lnTo>
                  <a:pt x="202133" y="299300"/>
                </a:lnTo>
                <a:lnTo>
                  <a:pt x="224802" y="299300"/>
                </a:lnTo>
                <a:lnTo>
                  <a:pt x="220357" y="294817"/>
                </a:lnTo>
                <a:lnTo>
                  <a:pt x="220357" y="279349"/>
                </a:lnTo>
                <a:lnTo>
                  <a:pt x="339813" y="279349"/>
                </a:lnTo>
                <a:lnTo>
                  <a:pt x="339813" y="159626"/>
                </a:lnTo>
                <a:close/>
              </a:path>
              <a:path w="340359" h="319405">
                <a:moveTo>
                  <a:pt x="309968" y="0"/>
                </a:moveTo>
                <a:lnTo>
                  <a:pt x="29883" y="0"/>
                </a:lnTo>
                <a:lnTo>
                  <a:pt x="18248" y="2354"/>
                </a:lnTo>
                <a:lnTo>
                  <a:pt x="8750" y="8774"/>
                </a:lnTo>
                <a:lnTo>
                  <a:pt x="2347" y="18296"/>
                </a:lnTo>
                <a:lnTo>
                  <a:pt x="0" y="29959"/>
                </a:lnTo>
                <a:lnTo>
                  <a:pt x="0" y="229501"/>
                </a:lnTo>
                <a:lnTo>
                  <a:pt x="2347" y="241125"/>
                </a:lnTo>
                <a:lnTo>
                  <a:pt x="8750" y="250624"/>
                </a:lnTo>
                <a:lnTo>
                  <a:pt x="18248" y="257033"/>
                </a:lnTo>
                <a:lnTo>
                  <a:pt x="29883" y="259384"/>
                </a:lnTo>
                <a:lnTo>
                  <a:pt x="220344" y="259384"/>
                </a:lnTo>
                <a:lnTo>
                  <a:pt x="220344" y="239433"/>
                </a:lnTo>
                <a:lnTo>
                  <a:pt x="24371" y="239433"/>
                </a:lnTo>
                <a:lnTo>
                  <a:pt x="19900" y="234975"/>
                </a:lnTo>
                <a:lnTo>
                  <a:pt x="19900" y="219481"/>
                </a:lnTo>
                <a:lnTo>
                  <a:pt x="220344" y="219481"/>
                </a:lnTo>
                <a:lnTo>
                  <a:pt x="220344" y="199542"/>
                </a:lnTo>
                <a:lnTo>
                  <a:pt x="19900" y="199542"/>
                </a:lnTo>
                <a:lnTo>
                  <a:pt x="19900" y="24422"/>
                </a:lnTo>
                <a:lnTo>
                  <a:pt x="24371" y="19951"/>
                </a:lnTo>
                <a:lnTo>
                  <a:pt x="337798" y="19951"/>
                </a:lnTo>
                <a:lnTo>
                  <a:pt x="337465" y="18296"/>
                </a:lnTo>
                <a:lnTo>
                  <a:pt x="331063" y="8774"/>
                </a:lnTo>
                <a:lnTo>
                  <a:pt x="321575" y="2354"/>
                </a:lnTo>
                <a:lnTo>
                  <a:pt x="309968" y="0"/>
                </a:lnTo>
                <a:close/>
              </a:path>
              <a:path w="340359" h="319405">
                <a:moveTo>
                  <a:pt x="220344" y="219481"/>
                </a:moveTo>
                <a:lnTo>
                  <a:pt x="200431" y="219481"/>
                </a:lnTo>
                <a:lnTo>
                  <a:pt x="200431" y="239433"/>
                </a:lnTo>
                <a:lnTo>
                  <a:pt x="220344" y="239433"/>
                </a:lnTo>
                <a:lnTo>
                  <a:pt x="220344" y="219481"/>
                </a:lnTo>
                <a:close/>
              </a:path>
              <a:path w="340359" h="319405">
                <a:moveTo>
                  <a:pt x="313321" y="99758"/>
                </a:moveTo>
                <a:lnTo>
                  <a:pt x="230327" y="99758"/>
                </a:lnTo>
                <a:lnTo>
                  <a:pt x="218690" y="102112"/>
                </a:lnTo>
                <a:lnTo>
                  <a:pt x="209188" y="108532"/>
                </a:lnTo>
                <a:lnTo>
                  <a:pt x="202780" y="118055"/>
                </a:lnTo>
                <a:lnTo>
                  <a:pt x="200431" y="129717"/>
                </a:lnTo>
                <a:lnTo>
                  <a:pt x="200431" y="199542"/>
                </a:lnTo>
                <a:lnTo>
                  <a:pt x="220344" y="199542"/>
                </a:lnTo>
                <a:lnTo>
                  <a:pt x="220344" y="159626"/>
                </a:lnTo>
                <a:lnTo>
                  <a:pt x="339813" y="159626"/>
                </a:lnTo>
                <a:lnTo>
                  <a:pt x="339813" y="139674"/>
                </a:lnTo>
                <a:lnTo>
                  <a:pt x="220357" y="139674"/>
                </a:lnTo>
                <a:lnTo>
                  <a:pt x="220357" y="124180"/>
                </a:lnTo>
                <a:lnTo>
                  <a:pt x="224802" y="119710"/>
                </a:lnTo>
                <a:lnTo>
                  <a:pt x="339813" y="119710"/>
                </a:lnTo>
                <a:lnTo>
                  <a:pt x="339813" y="101472"/>
                </a:lnTo>
                <a:lnTo>
                  <a:pt x="319900" y="101472"/>
                </a:lnTo>
                <a:lnTo>
                  <a:pt x="316725" y="100342"/>
                </a:lnTo>
                <a:lnTo>
                  <a:pt x="313321" y="99758"/>
                </a:lnTo>
                <a:close/>
              </a:path>
              <a:path w="340359" h="319405">
                <a:moveTo>
                  <a:pt x="339813" y="119710"/>
                </a:moveTo>
                <a:lnTo>
                  <a:pt x="315442" y="119710"/>
                </a:lnTo>
                <a:lnTo>
                  <a:pt x="319900" y="124180"/>
                </a:lnTo>
                <a:lnTo>
                  <a:pt x="319900" y="139674"/>
                </a:lnTo>
                <a:lnTo>
                  <a:pt x="339813" y="139674"/>
                </a:lnTo>
                <a:lnTo>
                  <a:pt x="339813" y="119710"/>
                </a:lnTo>
                <a:close/>
              </a:path>
              <a:path w="340359" h="319405">
                <a:moveTo>
                  <a:pt x="337798" y="19951"/>
                </a:moveTo>
                <a:lnTo>
                  <a:pt x="315442" y="19951"/>
                </a:lnTo>
                <a:lnTo>
                  <a:pt x="319900" y="24422"/>
                </a:lnTo>
                <a:lnTo>
                  <a:pt x="319900" y="101472"/>
                </a:lnTo>
                <a:lnTo>
                  <a:pt x="339813" y="101472"/>
                </a:lnTo>
                <a:lnTo>
                  <a:pt x="339813" y="29959"/>
                </a:lnTo>
                <a:lnTo>
                  <a:pt x="337798" y="19951"/>
                </a:lnTo>
                <a:close/>
              </a:path>
            </a:pathLst>
          </a:custGeom>
          <a:solidFill>
            <a:srgbClr val="5F7C9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196328" y="0"/>
            <a:ext cx="1948180" cy="5143500"/>
            <a:chOff x="7196328" y="0"/>
            <a:chExt cx="1948180" cy="51435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96328" y="1806016"/>
              <a:ext cx="1947670" cy="33374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09787" y="0"/>
              <a:ext cx="934211" cy="33825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67699" y="0"/>
              <a:ext cx="876300" cy="3305555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979170"/>
            <a:ext cx="1125220" cy="4164329"/>
            <a:chOff x="0" y="979170"/>
            <a:chExt cx="1125220" cy="4164329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979170"/>
              <a:ext cx="1124711" cy="41643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018032"/>
              <a:ext cx="1066799" cy="41254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3223082"/>
              <a:ext cx="957376" cy="1114107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35192" y="368821"/>
            <a:ext cx="808808" cy="107934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1283955" cy="1290722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91950" y="436120"/>
            <a:ext cx="310388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dirty="0"/>
              <a:t>Что</a:t>
            </a:r>
            <a:r>
              <a:rPr sz="3200" spc="229" dirty="0"/>
              <a:t> </a:t>
            </a:r>
            <a:r>
              <a:rPr sz="3200" dirty="0"/>
              <a:t>мы</a:t>
            </a:r>
            <a:r>
              <a:rPr sz="3200" spc="235" dirty="0"/>
              <a:t> </a:t>
            </a:r>
            <a:r>
              <a:rPr sz="3200" spc="-10" dirty="0"/>
              <a:t>умеем</a:t>
            </a:r>
            <a:r>
              <a:rPr sz="3200" spc="-10" dirty="0">
                <a:latin typeface="Verdana"/>
                <a:cs typeface="Verdana"/>
              </a:rPr>
              <a:t>?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1950" y="1305114"/>
            <a:ext cx="7423150" cy="3352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114" dirty="0">
                <a:solidFill>
                  <a:srgbClr val="B7B7B7"/>
                </a:solidFill>
                <a:latin typeface="Tahoma"/>
                <a:cs typeface="Tahoma"/>
              </a:rPr>
              <a:t>Мы</a:t>
            </a:r>
            <a:r>
              <a:rPr sz="1400" spc="-3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выполняем полный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спектр</a:t>
            </a:r>
            <a:r>
              <a:rPr sz="1400" spc="-3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геологических</a:t>
            </a:r>
            <a:r>
              <a:rPr sz="1400" spc="-1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работ:</a:t>
            </a:r>
            <a:endParaRPr sz="1400">
              <a:latin typeface="Tahoma"/>
              <a:cs typeface="Tahoma"/>
            </a:endParaRPr>
          </a:p>
          <a:p>
            <a:pPr marL="469265" indent="-304165">
              <a:lnSpc>
                <a:spcPct val="100000"/>
              </a:lnSpc>
              <a:spcBef>
                <a:spcPts val="1005"/>
              </a:spcBef>
              <a:buClr>
                <a:srgbClr val="F3F3F3"/>
              </a:buClr>
              <a:buSzPct val="85714"/>
              <a:buAutoNum type="arabicPeriod"/>
              <a:tabLst>
                <a:tab pos="469265" algn="l"/>
              </a:tabLst>
            </a:pP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Поиск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и</a:t>
            </a:r>
            <a:r>
              <a:rPr sz="1400" spc="-1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получение</a:t>
            </a:r>
            <a:r>
              <a:rPr sz="1400" spc="2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лицензионной</a:t>
            </a:r>
            <a:r>
              <a:rPr sz="1400" spc="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площади</a:t>
            </a:r>
            <a:endParaRPr sz="1400">
              <a:latin typeface="Tahoma"/>
              <a:cs typeface="Tahoma"/>
            </a:endParaRPr>
          </a:p>
          <a:p>
            <a:pPr marL="469265" indent="-304165">
              <a:lnSpc>
                <a:spcPct val="100000"/>
              </a:lnSpc>
              <a:buClr>
                <a:srgbClr val="F3F3F3"/>
              </a:buClr>
              <a:buSzPct val="85714"/>
              <a:buAutoNum type="arabicPeriod"/>
              <a:tabLst>
                <a:tab pos="469265" algn="l"/>
              </a:tabLst>
            </a:pP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Проектирование</a:t>
            </a:r>
            <a:r>
              <a:rPr sz="1400" spc="5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геолого-разведочных</a:t>
            </a:r>
            <a:r>
              <a:rPr sz="1400" spc="5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работ</a:t>
            </a:r>
            <a:endParaRPr sz="1400">
              <a:latin typeface="Tahoma"/>
              <a:cs typeface="Tahoma"/>
            </a:endParaRPr>
          </a:p>
          <a:p>
            <a:pPr marL="469265" indent="-304165">
              <a:lnSpc>
                <a:spcPct val="100000"/>
              </a:lnSpc>
              <a:buClr>
                <a:srgbClr val="F3F3F3"/>
              </a:buClr>
              <a:buSzPct val="85714"/>
              <a:buAutoNum type="arabicPeriod"/>
              <a:tabLst>
                <a:tab pos="469265" algn="l"/>
              </a:tabLst>
            </a:pP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Организация</a:t>
            </a:r>
            <a:r>
              <a:rPr sz="1400" spc="-5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полевых</a:t>
            </a:r>
            <a:r>
              <a:rPr sz="1400" spc="-3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B7B7B7"/>
                </a:solidFill>
                <a:latin typeface="Tahoma"/>
                <a:cs typeface="Tahoma"/>
              </a:rPr>
              <a:t>работ</a:t>
            </a:r>
            <a:endParaRPr sz="1400">
              <a:latin typeface="Tahoma"/>
              <a:cs typeface="Tahoma"/>
            </a:endParaRPr>
          </a:p>
          <a:p>
            <a:pPr marL="469265" indent="-304165">
              <a:lnSpc>
                <a:spcPct val="100000"/>
              </a:lnSpc>
              <a:buClr>
                <a:srgbClr val="F3F3F3"/>
              </a:buClr>
              <a:buSzPct val="85714"/>
              <a:buAutoNum type="arabicPeriod"/>
              <a:tabLst>
                <a:tab pos="469265" algn="l"/>
              </a:tabLst>
            </a:pP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Контроль</a:t>
            </a:r>
            <a:r>
              <a:rPr sz="1400" spc="3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буровых</a:t>
            </a:r>
            <a:r>
              <a:rPr sz="1400" spc="2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и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горных</a:t>
            </a:r>
            <a:r>
              <a:rPr sz="1400" spc="2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B7B7B7"/>
                </a:solidFill>
                <a:latin typeface="Tahoma"/>
                <a:cs typeface="Tahoma"/>
              </a:rPr>
              <a:t>работ</a:t>
            </a:r>
            <a:endParaRPr sz="1400">
              <a:latin typeface="Tahoma"/>
              <a:cs typeface="Tahoma"/>
            </a:endParaRPr>
          </a:p>
          <a:p>
            <a:pPr marL="469265" indent="-304165">
              <a:lnSpc>
                <a:spcPct val="100000"/>
              </a:lnSpc>
              <a:buClr>
                <a:srgbClr val="F3F3F3"/>
              </a:buClr>
              <a:buSzPct val="85714"/>
              <a:buAutoNum type="arabicPeriod"/>
              <a:tabLst>
                <a:tab pos="469265" algn="l"/>
              </a:tabLst>
            </a:pP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Геологическая</a:t>
            </a:r>
            <a:r>
              <a:rPr sz="1400" spc="1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документация</a:t>
            </a:r>
            <a:r>
              <a:rPr sz="1400" spc="1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горных</a:t>
            </a:r>
            <a:r>
              <a:rPr sz="1400" spc="1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выработок</a:t>
            </a:r>
            <a:r>
              <a:rPr sz="1400" spc="2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35" dirty="0">
                <a:solidFill>
                  <a:srgbClr val="B7B7B7"/>
                </a:solidFill>
                <a:latin typeface="Tahoma"/>
                <a:cs typeface="Tahoma"/>
              </a:rPr>
              <a:t>(скважин,</a:t>
            </a:r>
            <a:r>
              <a:rPr sz="1400" spc="-2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40" dirty="0">
                <a:solidFill>
                  <a:srgbClr val="B7B7B7"/>
                </a:solidFill>
                <a:latin typeface="Tahoma"/>
                <a:cs typeface="Tahoma"/>
              </a:rPr>
              <a:t>канав,</a:t>
            </a:r>
            <a:r>
              <a:rPr sz="1400" spc="-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шурфов)</a:t>
            </a:r>
            <a:endParaRPr sz="1400">
              <a:latin typeface="Tahoma"/>
              <a:cs typeface="Tahoma"/>
            </a:endParaRPr>
          </a:p>
          <a:p>
            <a:pPr marL="469265" indent="-304165">
              <a:lnSpc>
                <a:spcPct val="100000"/>
              </a:lnSpc>
              <a:buClr>
                <a:srgbClr val="F3F3F3"/>
              </a:buClr>
              <a:buSzPct val="85714"/>
              <a:buAutoNum type="arabicPeriod"/>
              <a:tabLst>
                <a:tab pos="469265" algn="l"/>
              </a:tabLst>
            </a:pP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Геотехническое</a:t>
            </a:r>
            <a:r>
              <a:rPr sz="1400" spc="-2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описание</a:t>
            </a:r>
            <a:r>
              <a:rPr sz="1400" spc="-4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B7B7B7"/>
                </a:solidFill>
                <a:latin typeface="Tahoma"/>
                <a:cs typeface="Tahoma"/>
              </a:rPr>
              <a:t>керна</a:t>
            </a:r>
            <a:endParaRPr sz="1400">
              <a:latin typeface="Tahoma"/>
              <a:cs typeface="Tahoma"/>
            </a:endParaRPr>
          </a:p>
          <a:p>
            <a:pPr marL="469265" marR="1384935" indent="-304800">
              <a:lnSpc>
                <a:spcPct val="100000"/>
              </a:lnSpc>
              <a:buClr>
                <a:srgbClr val="F3F3F3"/>
              </a:buClr>
              <a:buSzPct val="85714"/>
              <a:buAutoNum type="arabicPeriod"/>
              <a:tabLst>
                <a:tab pos="469265" algn="l"/>
              </a:tabLst>
            </a:pP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Выполнение</a:t>
            </a:r>
            <a:r>
              <a:rPr sz="1400" spc="1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геологических</a:t>
            </a:r>
            <a:r>
              <a:rPr sz="1400" spc="1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маршрутов,</a:t>
            </a:r>
            <a:r>
              <a:rPr sz="1400" spc="3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геохимических</a:t>
            </a:r>
            <a:r>
              <a:rPr sz="1400" spc="-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поисковых,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рекогносцировочных</a:t>
            </a:r>
            <a:r>
              <a:rPr sz="1400" spc="5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B7B7B7"/>
                </a:solidFill>
                <a:latin typeface="Tahoma"/>
                <a:cs typeface="Tahoma"/>
              </a:rPr>
              <a:t>работ</a:t>
            </a:r>
            <a:endParaRPr sz="1400">
              <a:latin typeface="Tahoma"/>
              <a:cs typeface="Tahoma"/>
            </a:endParaRPr>
          </a:p>
          <a:p>
            <a:pPr marL="469900" marR="5080" indent="-304800">
              <a:lnSpc>
                <a:spcPct val="100000"/>
              </a:lnSpc>
              <a:buClr>
                <a:srgbClr val="F3F3F3"/>
              </a:buClr>
              <a:buSzPct val="85714"/>
              <a:buAutoNum type="arabicPeriod"/>
              <a:tabLst>
                <a:tab pos="469900" algn="l"/>
              </a:tabLst>
            </a:pP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Опробование,</a:t>
            </a:r>
            <a:r>
              <a:rPr sz="1400" spc="-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распиловка и</a:t>
            </a:r>
            <a:r>
              <a:rPr sz="1400" spc="-3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контроль</a:t>
            </a:r>
            <a:r>
              <a:rPr sz="1400" spc="1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качества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пробоподготовки в</a:t>
            </a:r>
            <a:r>
              <a:rPr sz="1400" spc="-1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соответствии</a:t>
            </a:r>
            <a:r>
              <a:rPr sz="1400" spc="-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B7B7B7"/>
                </a:solidFill>
                <a:latin typeface="Tahoma"/>
                <a:cs typeface="Tahoma"/>
              </a:rPr>
              <a:t>со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стандартами</a:t>
            </a:r>
            <a:r>
              <a:rPr sz="1400" spc="2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B7B7B7"/>
                </a:solidFill>
                <a:latin typeface="Tahoma"/>
                <a:cs typeface="Tahoma"/>
              </a:rPr>
              <a:t>JORC</a:t>
            </a:r>
            <a:r>
              <a:rPr sz="1400" spc="-2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(QA/QC)</a:t>
            </a:r>
            <a:endParaRPr sz="1400">
              <a:latin typeface="Tahoma"/>
              <a:cs typeface="Tahoma"/>
            </a:endParaRPr>
          </a:p>
          <a:p>
            <a:pPr marL="469265" indent="-304165">
              <a:lnSpc>
                <a:spcPct val="100000"/>
              </a:lnSpc>
              <a:buClr>
                <a:srgbClr val="F3F3F3"/>
              </a:buClr>
              <a:buSzPct val="85714"/>
              <a:buAutoNum type="arabicPeriod"/>
              <a:tabLst>
                <a:tab pos="469265" algn="l"/>
              </a:tabLst>
            </a:pP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Создание,</a:t>
            </a:r>
            <a:r>
              <a:rPr sz="1400" spc="-7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ведение,</a:t>
            </a:r>
            <a:r>
              <a:rPr sz="1400" spc="-7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актуализация</a:t>
            </a:r>
            <a:r>
              <a:rPr sz="1400" spc="-4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базы</a:t>
            </a:r>
            <a:r>
              <a:rPr sz="1400" spc="-6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данных</a:t>
            </a:r>
            <a:r>
              <a:rPr sz="1400" spc="-5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месторождения</a:t>
            </a:r>
            <a:endParaRPr sz="1400">
              <a:latin typeface="Tahoma"/>
              <a:cs typeface="Tahoma"/>
            </a:endParaRPr>
          </a:p>
          <a:p>
            <a:pPr marL="469265" indent="-304165">
              <a:lnSpc>
                <a:spcPct val="100000"/>
              </a:lnSpc>
              <a:buClr>
                <a:srgbClr val="F3F3F3"/>
              </a:buClr>
              <a:buSzPct val="85714"/>
              <a:buAutoNum type="arabicPeriod"/>
              <a:tabLst>
                <a:tab pos="469265" algn="l"/>
              </a:tabLst>
            </a:pP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Оцифровка</a:t>
            </a:r>
            <a:r>
              <a:rPr sz="1400" spc="-2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исторических</a:t>
            </a:r>
            <a:r>
              <a:rPr sz="1400" spc="-3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данных,</a:t>
            </a:r>
            <a:r>
              <a:rPr sz="1400" spc="-4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построение</a:t>
            </a:r>
            <a:r>
              <a:rPr sz="1400" spc="-2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70" dirty="0">
                <a:solidFill>
                  <a:srgbClr val="B7B7B7"/>
                </a:solidFill>
                <a:latin typeface="Tahoma"/>
                <a:cs typeface="Tahoma"/>
              </a:rPr>
              <a:t>2D</a:t>
            </a:r>
            <a:r>
              <a:rPr sz="1400" spc="-4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и</a:t>
            </a:r>
            <a:r>
              <a:rPr sz="1400" spc="-4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70" dirty="0">
                <a:solidFill>
                  <a:srgbClr val="B7B7B7"/>
                </a:solidFill>
                <a:latin typeface="Tahoma"/>
                <a:cs typeface="Tahoma"/>
              </a:rPr>
              <a:t>3D</a:t>
            </a:r>
            <a:r>
              <a:rPr sz="1400" spc="-4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графики</a:t>
            </a:r>
            <a:endParaRPr sz="1400">
              <a:latin typeface="Tahoma"/>
              <a:cs typeface="Tahoma"/>
            </a:endParaRPr>
          </a:p>
          <a:p>
            <a:pPr marL="469265" indent="-304165">
              <a:lnSpc>
                <a:spcPct val="100000"/>
              </a:lnSpc>
              <a:buClr>
                <a:srgbClr val="F3F3F3"/>
              </a:buClr>
              <a:buSzPct val="85714"/>
              <a:buAutoNum type="arabicPeriod"/>
              <a:tabLst>
                <a:tab pos="469265" algn="l"/>
              </a:tabLst>
            </a:pP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Составление</a:t>
            </a:r>
            <a:r>
              <a:rPr sz="1400" spc="3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отчётов</a:t>
            </a:r>
            <a:r>
              <a:rPr sz="1400" spc="4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B7B7B7"/>
                </a:solidFill>
                <a:latin typeface="Tahoma"/>
                <a:cs typeface="Tahoma"/>
              </a:rPr>
              <a:t>ГРР</a:t>
            </a:r>
            <a:endParaRPr sz="1400">
              <a:latin typeface="Tahoma"/>
              <a:cs typeface="Tahoma"/>
            </a:endParaRPr>
          </a:p>
          <a:p>
            <a:pPr marL="469265" indent="-304165">
              <a:lnSpc>
                <a:spcPct val="100000"/>
              </a:lnSpc>
              <a:buClr>
                <a:srgbClr val="F3F3F3"/>
              </a:buClr>
              <a:buSzPct val="85714"/>
              <a:buAutoNum type="arabicPeriod"/>
              <a:tabLst>
                <a:tab pos="469265" algn="l"/>
              </a:tabLst>
            </a:pPr>
            <a:r>
              <a:rPr sz="1400" spc="75" dirty="0">
                <a:solidFill>
                  <a:srgbClr val="B7B7B7"/>
                </a:solidFill>
                <a:latin typeface="Tahoma"/>
                <a:cs typeface="Tahoma"/>
              </a:rPr>
              <a:t>ТЭО</a:t>
            </a:r>
            <a:r>
              <a:rPr sz="1400" spc="-6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кондиции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950" y="57715"/>
            <a:ext cx="988983" cy="9635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052392"/>
            <a:ext cx="3181350" cy="109110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227576" y="0"/>
            <a:ext cx="4916805" cy="5143500"/>
            <a:chOff x="4227576" y="0"/>
            <a:chExt cx="4916805" cy="514350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27576" y="0"/>
              <a:ext cx="4916424" cy="51435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57700" y="0"/>
              <a:ext cx="4686300" cy="490575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32576" y="2058793"/>
            <a:ext cx="1379855" cy="762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lr>
                <a:srgbClr val="F3F3F3"/>
              </a:buClr>
              <a:buSzPct val="112500"/>
              <a:buFont typeface="Segoe UI Symbol"/>
              <a:buChar char="◆"/>
              <a:tabLst>
                <a:tab pos="354965" algn="l"/>
              </a:tabLst>
            </a:pPr>
            <a:r>
              <a:rPr sz="1600" spc="50" dirty="0">
                <a:solidFill>
                  <a:srgbClr val="B7B7B7"/>
                </a:solidFill>
                <a:latin typeface="Tahoma"/>
                <a:cs typeface="Tahoma"/>
              </a:rPr>
              <a:t>AGR</a:t>
            </a:r>
            <a:endParaRPr sz="1600"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buClr>
                <a:srgbClr val="F3F3F3"/>
              </a:buClr>
              <a:buSzPct val="112500"/>
              <a:buFont typeface="Segoe UI Symbol"/>
              <a:buChar char="◆"/>
              <a:tabLst>
                <a:tab pos="354965" algn="l"/>
              </a:tabLst>
            </a:pPr>
            <a:r>
              <a:rPr sz="1600" spc="-10" dirty="0">
                <a:solidFill>
                  <a:srgbClr val="B7B7B7"/>
                </a:solidFill>
                <a:latin typeface="Tahoma"/>
                <a:cs typeface="Tahoma"/>
              </a:rPr>
              <a:t>MineVision</a:t>
            </a:r>
            <a:endParaRPr sz="1600"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buClr>
                <a:srgbClr val="F3F3F3"/>
              </a:buClr>
              <a:buSzPct val="112500"/>
              <a:buFont typeface="Segoe UI Symbol"/>
              <a:buChar char="◆"/>
              <a:tabLst>
                <a:tab pos="354965" algn="l"/>
              </a:tabLst>
            </a:pPr>
            <a:r>
              <a:rPr sz="1600" spc="-10" dirty="0">
                <a:solidFill>
                  <a:srgbClr val="B7B7B7"/>
                </a:solidFill>
                <a:latin typeface="Tahoma"/>
                <a:cs typeface="Tahoma"/>
              </a:rPr>
              <a:t>acQuire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31300" y="713018"/>
            <a:ext cx="399034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200" dirty="0"/>
              <a:t>Документация</a:t>
            </a:r>
            <a:r>
              <a:rPr sz="3200" spc="40" dirty="0"/>
              <a:t> </a:t>
            </a:r>
            <a:r>
              <a:rPr sz="3200" spc="-60" dirty="0"/>
              <a:t>с </a:t>
            </a:r>
            <a:r>
              <a:rPr sz="3200" dirty="0"/>
              <a:t>использованием </a:t>
            </a:r>
            <a:r>
              <a:rPr sz="3200" spc="-25" dirty="0"/>
              <a:t>ПО</a:t>
            </a:r>
            <a:endParaRPr sz="3200"/>
          </a:p>
        </p:txBody>
      </p:sp>
      <p:grpSp>
        <p:nvGrpSpPr>
          <p:cNvPr id="10" name="object 10"/>
          <p:cNvGrpSpPr/>
          <p:nvPr/>
        </p:nvGrpSpPr>
        <p:grpSpPr>
          <a:xfrm>
            <a:off x="922935" y="-57715"/>
            <a:ext cx="7992109" cy="5143500"/>
            <a:chOff x="1152144" y="0"/>
            <a:chExt cx="7992109" cy="514350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52950" y="1613916"/>
              <a:ext cx="1142999" cy="11048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39968" y="3795521"/>
              <a:ext cx="1104899" cy="11429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90316" y="2738627"/>
              <a:ext cx="964691" cy="13144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08982" y="0"/>
              <a:ext cx="4335017" cy="51434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52144" y="4054602"/>
              <a:ext cx="2348483" cy="6248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98620" y="3957065"/>
              <a:ext cx="1119377" cy="8572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62" y="7350"/>
            <a:ext cx="9144000" cy="51435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-171450"/>
            <a:ext cx="8333740" cy="5143500"/>
            <a:chOff x="0" y="0"/>
            <a:chExt cx="8333740" cy="51435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0"/>
              <a:ext cx="8180831" cy="16070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91062" y="0"/>
              <a:ext cx="1104887" cy="91668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29005"/>
              <a:ext cx="4919472" cy="47144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021918"/>
              <a:ext cx="5067299" cy="412158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208106" y="416305"/>
            <a:ext cx="430212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95"/>
              </a:spcBef>
            </a:pPr>
            <a:r>
              <a:rPr sz="3200" spc="-10" dirty="0"/>
              <a:t>Рекогносцировочные</a:t>
            </a:r>
            <a:endParaRPr sz="3200" dirty="0"/>
          </a:p>
          <a:p>
            <a:pPr marR="5080" algn="r">
              <a:lnSpc>
                <a:spcPct val="100000"/>
              </a:lnSpc>
            </a:pPr>
            <a:r>
              <a:rPr sz="3200" spc="-10" dirty="0"/>
              <a:t>работы</a:t>
            </a:r>
            <a:endParaRPr sz="3200" dirty="0"/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xfrm>
            <a:off x="5067299" y="1826020"/>
            <a:ext cx="3772534" cy="27990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35" marR="5715" indent="358775" algn="just">
              <a:lnSpc>
                <a:spcPct val="100000"/>
              </a:lnSpc>
              <a:spcBef>
                <a:spcPts val="95"/>
              </a:spcBef>
            </a:pPr>
            <a:r>
              <a:rPr dirty="0"/>
              <a:t>Рекогносцировка</a:t>
            </a:r>
            <a:r>
              <a:rPr spc="450" dirty="0"/>
              <a:t> </a:t>
            </a:r>
            <a:r>
              <a:rPr dirty="0"/>
              <a:t>-</a:t>
            </a:r>
            <a:r>
              <a:rPr spc="455" dirty="0"/>
              <a:t> </a:t>
            </a:r>
            <a:r>
              <a:rPr dirty="0"/>
              <a:t>это</a:t>
            </a:r>
            <a:r>
              <a:rPr spc="455" dirty="0"/>
              <a:t> </a:t>
            </a:r>
            <a:r>
              <a:rPr dirty="0"/>
              <a:t>один</a:t>
            </a:r>
            <a:r>
              <a:rPr spc="445" dirty="0"/>
              <a:t> </a:t>
            </a:r>
            <a:r>
              <a:rPr dirty="0"/>
              <a:t>из</a:t>
            </a:r>
            <a:r>
              <a:rPr spc="445" dirty="0"/>
              <a:t> </a:t>
            </a:r>
            <a:r>
              <a:rPr spc="-10" dirty="0"/>
              <a:t>видов </a:t>
            </a:r>
            <a:r>
              <a:rPr dirty="0"/>
              <a:t>геологических</a:t>
            </a:r>
            <a:r>
              <a:rPr spc="90" dirty="0"/>
              <a:t> </a:t>
            </a:r>
            <a:r>
              <a:rPr dirty="0"/>
              <a:t>исследований,</a:t>
            </a:r>
            <a:r>
              <a:rPr spc="95" dirty="0"/>
              <a:t> </a:t>
            </a:r>
            <a:r>
              <a:rPr dirty="0"/>
              <a:t>цель</a:t>
            </a:r>
            <a:r>
              <a:rPr spc="105" dirty="0"/>
              <a:t> </a:t>
            </a:r>
            <a:r>
              <a:rPr spc="-10" dirty="0"/>
              <a:t>которого</a:t>
            </a:r>
          </a:p>
          <a:p>
            <a:pPr marL="12700" marR="5715" indent="409575" algn="just">
              <a:lnSpc>
                <a:spcPct val="100000"/>
              </a:lnSpc>
              <a:buChar char="–"/>
              <a:tabLst>
                <a:tab pos="422275" algn="l"/>
              </a:tabLst>
            </a:pPr>
            <a:r>
              <a:rPr dirty="0"/>
              <a:t>предварительное</a:t>
            </a:r>
            <a:r>
              <a:rPr spc="405" dirty="0"/>
              <a:t>   </a:t>
            </a:r>
            <a:r>
              <a:rPr dirty="0"/>
              <a:t>ознакомление</a:t>
            </a:r>
            <a:r>
              <a:rPr spc="400" dirty="0"/>
              <a:t>   </a:t>
            </a:r>
            <a:r>
              <a:rPr spc="-50" dirty="0"/>
              <a:t>с </a:t>
            </a:r>
            <a:r>
              <a:rPr dirty="0"/>
              <a:t>лицензионной</a:t>
            </a:r>
            <a:r>
              <a:rPr spc="330" dirty="0"/>
              <a:t> </a:t>
            </a:r>
            <a:r>
              <a:rPr dirty="0"/>
              <a:t>площадью,</a:t>
            </a:r>
            <a:r>
              <a:rPr spc="335" dirty="0"/>
              <a:t> </a:t>
            </a:r>
            <a:r>
              <a:rPr dirty="0"/>
              <a:t>где</a:t>
            </a:r>
            <a:r>
              <a:rPr spc="325" dirty="0"/>
              <a:t> </a:t>
            </a:r>
            <a:r>
              <a:rPr spc="-10" dirty="0"/>
              <a:t>планируются </a:t>
            </a:r>
            <a:r>
              <a:rPr dirty="0"/>
              <a:t>проводится</a:t>
            </a:r>
            <a:r>
              <a:rPr spc="5" dirty="0"/>
              <a:t> </a:t>
            </a:r>
            <a:r>
              <a:rPr spc="-10" dirty="0"/>
              <a:t>работы</a:t>
            </a:r>
          </a:p>
          <a:p>
            <a:pPr marL="12700" marR="6350" indent="358775" algn="just">
              <a:lnSpc>
                <a:spcPct val="100000"/>
              </a:lnSpc>
              <a:spcBef>
                <a:spcPts val="5"/>
              </a:spcBef>
            </a:pPr>
            <a:r>
              <a:rPr dirty="0"/>
              <a:t>Выполняем</a:t>
            </a:r>
            <a:r>
              <a:rPr spc="480" dirty="0"/>
              <a:t> </a:t>
            </a:r>
            <a:r>
              <a:rPr dirty="0"/>
              <a:t>любые</a:t>
            </a:r>
            <a:r>
              <a:rPr spc="484" dirty="0"/>
              <a:t> </a:t>
            </a:r>
            <a:r>
              <a:rPr dirty="0"/>
              <a:t>виды</a:t>
            </a:r>
            <a:r>
              <a:rPr spc="484" dirty="0"/>
              <a:t> </a:t>
            </a:r>
            <a:r>
              <a:rPr dirty="0"/>
              <a:t>работ</a:t>
            </a:r>
            <a:r>
              <a:rPr spc="495" dirty="0"/>
              <a:t> </a:t>
            </a:r>
            <a:r>
              <a:rPr dirty="0"/>
              <a:t>в</a:t>
            </a:r>
            <a:r>
              <a:rPr spc="484" dirty="0"/>
              <a:t> </a:t>
            </a:r>
            <a:r>
              <a:rPr spc="30" dirty="0"/>
              <a:t>том </a:t>
            </a:r>
            <a:r>
              <a:rPr spc="-10" dirty="0"/>
              <a:t>числе:</a:t>
            </a:r>
          </a:p>
          <a:p>
            <a:pPr marL="638810" marR="6350" lvl="1" indent="-285750">
              <a:lnSpc>
                <a:spcPts val="1680"/>
              </a:lnSpc>
              <a:spcBef>
                <a:spcPts val="50"/>
              </a:spcBef>
              <a:buSzPct val="128571"/>
              <a:buFont typeface="Arial MT"/>
              <a:buChar char="•"/>
              <a:tabLst>
                <a:tab pos="638810" algn="l"/>
                <a:tab pos="1438910" algn="l"/>
                <a:tab pos="2860675" algn="l"/>
              </a:tabLst>
            </a:pP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Поиск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	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исторических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	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выработок </a:t>
            </a:r>
            <a:r>
              <a:rPr sz="1400" spc="-50" dirty="0">
                <a:solidFill>
                  <a:srgbClr val="B7B7B7"/>
                </a:solidFill>
                <a:latin typeface="Tahoma"/>
                <a:cs typeface="Tahoma"/>
              </a:rPr>
              <a:t>(канавы,</a:t>
            </a:r>
            <a:r>
              <a:rPr sz="1400" spc="-4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скважины,</a:t>
            </a:r>
            <a:r>
              <a:rPr sz="1400" spc="-6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шурфы)</a:t>
            </a:r>
            <a:endParaRPr sz="1400" dirty="0">
              <a:latin typeface="Tahoma"/>
              <a:cs typeface="Tahoma"/>
            </a:endParaRPr>
          </a:p>
          <a:p>
            <a:pPr marL="638810" lvl="1" indent="-285750">
              <a:lnSpc>
                <a:spcPts val="1625"/>
              </a:lnSpc>
              <a:buSzPct val="128571"/>
              <a:buFont typeface="Arial MT"/>
              <a:buChar char="•"/>
              <a:tabLst>
                <a:tab pos="638810" algn="l"/>
              </a:tabLst>
            </a:pP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Посещение</a:t>
            </a:r>
            <a:r>
              <a:rPr sz="1400" spc="3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известных</a:t>
            </a:r>
            <a:r>
              <a:rPr sz="1400" spc="4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выработок.</a:t>
            </a:r>
            <a:endParaRPr sz="1400" dirty="0">
              <a:latin typeface="Tahoma"/>
              <a:cs typeface="Tahoma"/>
            </a:endParaRPr>
          </a:p>
          <a:p>
            <a:pPr marL="638810" lvl="1" indent="-285750">
              <a:lnSpc>
                <a:spcPct val="100000"/>
              </a:lnSpc>
              <a:spcBef>
                <a:spcPts val="5"/>
              </a:spcBef>
              <a:buSzPct val="128571"/>
              <a:buFont typeface="Arial MT"/>
              <a:buChar char="•"/>
              <a:tabLst>
                <a:tab pos="638810" algn="l"/>
              </a:tabLst>
            </a:pP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Отбор</a:t>
            </a:r>
            <a:r>
              <a:rPr sz="1400" spc="18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B7B7B7"/>
                </a:solidFill>
                <a:latin typeface="Tahoma"/>
                <a:cs typeface="Tahoma"/>
              </a:rPr>
              <a:t>проб</a:t>
            </a:r>
            <a:endParaRPr sz="1400" dirty="0">
              <a:latin typeface="Tahoma"/>
              <a:cs typeface="Tahoma"/>
            </a:endParaRPr>
          </a:p>
          <a:p>
            <a:pPr marL="638810" marR="5080" lvl="1" indent="-285750">
              <a:lnSpc>
                <a:spcPct val="100000"/>
              </a:lnSpc>
              <a:buSzPct val="128571"/>
              <a:buFont typeface="Arial MT"/>
              <a:buChar char="•"/>
              <a:tabLst>
                <a:tab pos="638810" algn="l"/>
                <a:tab pos="2605405" algn="l"/>
              </a:tabLst>
            </a:pP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Спектрометрическое</a:t>
            </a:r>
            <a:r>
              <a:rPr sz="1400" dirty="0">
                <a:solidFill>
                  <a:srgbClr val="B7B7B7"/>
                </a:solidFill>
                <a:latin typeface="Tahoma"/>
                <a:cs typeface="Tahoma"/>
              </a:rPr>
              <a:t>	</a:t>
            </a:r>
            <a:r>
              <a:rPr sz="1400" spc="-10" dirty="0">
                <a:solidFill>
                  <a:srgbClr val="B7B7B7"/>
                </a:solidFill>
                <a:latin typeface="Tahoma"/>
                <a:cs typeface="Tahoma"/>
              </a:rPr>
              <a:t>исследование (pXRF)</a:t>
            </a:r>
            <a:endParaRPr sz="14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8333740" cy="5143500"/>
            <a:chOff x="0" y="0"/>
            <a:chExt cx="8333740" cy="51435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0"/>
              <a:ext cx="8180831" cy="16070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91062" y="0"/>
              <a:ext cx="1104887" cy="91668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29005"/>
              <a:ext cx="4919472" cy="47144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021918"/>
              <a:ext cx="5067299" cy="412158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014085" y="1217170"/>
            <a:ext cx="48113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dirty="0"/>
              <a:t>Визуализация</a:t>
            </a:r>
            <a:r>
              <a:rPr sz="3200" spc="210" dirty="0"/>
              <a:t> </a:t>
            </a:r>
            <a:r>
              <a:rPr sz="3200" spc="175" dirty="0">
                <a:latin typeface="Verdana"/>
                <a:cs typeface="Verdana"/>
              </a:rPr>
              <a:t>2D</a:t>
            </a:r>
            <a:r>
              <a:rPr sz="3200" spc="-185" dirty="0">
                <a:latin typeface="Verdana"/>
                <a:cs typeface="Verdana"/>
              </a:rPr>
              <a:t> </a:t>
            </a:r>
            <a:r>
              <a:rPr sz="3200" dirty="0"/>
              <a:t>и</a:t>
            </a:r>
            <a:r>
              <a:rPr sz="3200" spc="200" dirty="0"/>
              <a:t> </a:t>
            </a:r>
            <a:r>
              <a:rPr sz="3200" spc="150" dirty="0">
                <a:latin typeface="Verdana"/>
                <a:cs typeface="Verdana"/>
              </a:rPr>
              <a:t>3D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82890" y="2037867"/>
            <a:ext cx="3678554" cy="762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7815" indent="-285115">
              <a:lnSpc>
                <a:spcPts val="1939"/>
              </a:lnSpc>
              <a:buSzPct val="112500"/>
              <a:buChar char="-"/>
              <a:tabLst>
                <a:tab pos="297815" algn="l"/>
              </a:tabLst>
            </a:pPr>
            <a:r>
              <a:rPr sz="1600" dirty="0">
                <a:solidFill>
                  <a:srgbClr val="B7B7B7"/>
                </a:solidFill>
                <a:latin typeface="Tahoma"/>
                <a:cs typeface="Tahoma"/>
              </a:rPr>
              <a:t>Построение</a:t>
            </a:r>
            <a:r>
              <a:rPr sz="1600" spc="11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B7B7B7"/>
                </a:solidFill>
                <a:latin typeface="Tahoma"/>
                <a:cs typeface="Tahoma"/>
              </a:rPr>
              <a:t>геологической</a:t>
            </a:r>
            <a:r>
              <a:rPr sz="1600" spc="13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B7B7B7"/>
                </a:solidFill>
                <a:latin typeface="Tahoma"/>
                <a:cs typeface="Tahoma"/>
              </a:rPr>
              <a:t>модели</a:t>
            </a:r>
            <a:endParaRPr sz="1600">
              <a:latin typeface="Tahoma"/>
              <a:cs typeface="Tahoma"/>
            </a:endParaRPr>
          </a:p>
          <a:p>
            <a:pPr marL="297815" indent="-285115">
              <a:lnSpc>
                <a:spcPts val="1920"/>
              </a:lnSpc>
              <a:buSzPct val="112500"/>
              <a:buChar char="-"/>
              <a:tabLst>
                <a:tab pos="297815" algn="l"/>
              </a:tabLst>
            </a:pPr>
            <a:r>
              <a:rPr sz="1600" dirty="0">
                <a:solidFill>
                  <a:srgbClr val="B7B7B7"/>
                </a:solidFill>
                <a:latin typeface="Tahoma"/>
                <a:cs typeface="Tahoma"/>
              </a:rPr>
              <a:t>Построение</a:t>
            </a:r>
            <a:r>
              <a:rPr sz="1600" spc="2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B7B7B7"/>
                </a:solidFill>
                <a:latin typeface="Tahoma"/>
                <a:cs typeface="Tahoma"/>
              </a:rPr>
              <a:t>карт</a:t>
            </a:r>
            <a:r>
              <a:rPr sz="1600" spc="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B7B7B7"/>
                </a:solidFill>
                <a:latin typeface="Tahoma"/>
                <a:cs typeface="Tahoma"/>
              </a:rPr>
              <a:t>и</a:t>
            </a:r>
            <a:r>
              <a:rPr sz="1600" spc="1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B7B7B7"/>
                </a:solidFill>
                <a:latin typeface="Tahoma"/>
                <a:cs typeface="Tahoma"/>
              </a:rPr>
              <a:t>разрезов</a:t>
            </a:r>
            <a:endParaRPr sz="1600">
              <a:latin typeface="Tahoma"/>
              <a:cs typeface="Tahoma"/>
            </a:endParaRPr>
          </a:p>
          <a:p>
            <a:pPr marL="297815" indent="-285115">
              <a:lnSpc>
                <a:spcPts val="2039"/>
              </a:lnSpc>
              <a:buSzPct val="112500"/>
              <a:buChar char="-"/>
              <a:tabLst>
                <a:tab pos="297815" algn="l"/>
              </a:tabLst>
            </a:pPr>
            <a:r>
              <a:rPr sz="1600" dirty="0">
                <a:solidFill>
                  <a:srgbClr val="B7B7B7"/>
                </a:solidFill>
                <a:latin typeface="Tahoma"/>
                <a:cs typeface="Tahoma"/>
              </a:rPr>
              <a:t>Построение</a:t>
            </a:r>
            <a:r>
              <a:rPr sz="1600" spc="7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B7B7B7"/>
                </a:solidFill>
                <a:latin typeface="Tahoma"/>
                <a:cs typeface="Tahoma"/>
              </a:rPr>
              <a:t>каркаса</a:t>
            </a:r>
            <a:r>
              <a:rPr sz="1600" spc="5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B7B7B7"/>
                </a:solidFill>
                <a:latin typeface="Tahoma"/>
                <a:cs typeface="Tahoma"/>
              </a:rPr>
              <a:t>рудного</a:t>
            </a:r>
            <a:r>
              <a:rPr sz="1600" spc="5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B7B7B7"/>
                </a:solidFill>
                <a:latin typeface="Tahoma"/>
                <a:cs typeface="Tahoma"/>
              </a:rPr>
              <a:t>тела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0"/>
            <a:ext cx="7244715" cy="5143500"/>
            <a:chOff x="0" y="0"/>
            <a:chExt cx="7244715" cy="514350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6781" y="3920540"/>
              <a:ext cx="1256903" cy="12229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90912" y="3825240"/>
              <a:ext cx="1104887" cy="11429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4904231" cy="51435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66082" y="4157471"/>
              <a:ext cx="2778252" cy="556259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5292090" y="3278123"/>
            <a:ext cx="3613785" cy="1714500"/>
            <a:chOff x="5292090" y="3278123"/>
            <a:chExt cx="3613785" cy="1714500"/>
          </a:xfrm>
        </p:grpSpPr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92090" y="3278123"/>
              <a:ext cx="1609343" cy="52806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79970" y="3544823"/>
              <a:ext cx="1389887" cy="56083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68006" y="4362449"/>
              <a:ext cx="1237474" cy="6301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925056" y="975360"/>
            <a:ext cx="2219325" cy="4168140"/>
            <a:chOff x="6925056" y="975360"/>
            <a:chExt cx="2219325" cy="41681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25056" y="975360"/>
              <a:ext cx="2218944" cy="41681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51737" y="3472894"/>
              <a:ext cx="1392262" cy="1502288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5987795" cy="467610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909040" y="1850447"/>
            <a:ext cx="407416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lr>
                <a:srgbClr val="F3F3F3"/>
              </a:buClr>
              <a:buSzPct val="112500"/>
              <a:buFont typeface="Segoe UI Symbol"/>
              <a:buChar char="◆"/>
              <a:tabLst>
                <a:tab pos="354965" algn="l"/>
              </a:tabLst>
            </a:pPr>
            <a:r>
              <a:rPr sz="1600" dirty="0">
                <a:solidFill>
                  <a:srgbClr val="B7B7B7"/>
                </a:solidFill>
                <a:latin typeface="Tahoma"/>
                <a:cs typeface="Tahoma"/>
              </a:rPr>
              <a:t>Работа</a:t>
            </a:r>
            <a:r>
              <a:rPr sz="1600" spc="12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B7B7B7"/>
                </a:solidFill>
                <a:latin typeface="Tahoma"/>
                <a:cs typeface="Tahoma"/>
              </a:rPr>
              <a:t>со</a:t>
            </a:r>
            <a:r>
              <a:rPr sz="1600" spc="9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B7B7B7"/>
                </a:solidFill>
                <a:latin typeface="Tahoma"/>
                <a:cs typeface="Tahoma"/>
              </a:rPr>
              <a:t>спектрометром</a:t>
            </a:r>
            <a:r>
              <a:rPr sz="1600" spc="10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B7B7B7"/>
                </a:solidFill>
                <a:latin typeface="Tahoma"/>
                <a:cs typeface="Tahoma"/>
              </a:rPr>
              <a:t>(pXRF)</a:t>
            </a:r>
            <a:endParaRPr sz="1600"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buClr>
                <a:srgbClr val="F3F3F3"/>
              </a:buClr>
              <a:buSzPct val="112500"/>
              <a:buFont typeface="Segoe UI Symbol"/>
              <a:buChar char="◆"/>
              <a:tabLst>
                <a:tab pos="354965" algn="l"/>
              </a:tabLst>
            </a:pPr>
            <a:r>
              <a:rPr sz="1600" spc="10" dirty="0">
                <a:solidFill>
                  <a:srgbClr val="B7B7B7"/>
                </a:solidFill>
                <a:latin typeface="Tahoma"/>
                <a:cs typeface="Tahoma"/>
              </a:rPr>
              <a:t>Работа</a:t>
            </a:r>
            <a:r>
              <a:rPr sz="1600" spc="6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B7B7B7"/>
                </a:solidFill>
                <a:latin typeface="Tahoma"/>
                <a:cs typeface="Tahoma"/>
              </a:rPr>
              <a:t>со</a:t>
            </a:r>
            <a:r>
              <a:rPr sz="1600" spc="4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B7B7B7"/>
                </a:solidFill>
                <a:latin typeface="Tahoma"/>
                <a:cs typeface="Tahoma"/>
              </a:rPr>
              <a:t>спектрорадиометром</a:t>
            </a:r>
            <a:r>
              <a:rPr sz="1600" spc="5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B7B7B7"/>
                </a:solidFill>
                <a:latin typeface="Tahoma"/>
                <a:cs typeface="Tahoma"/>
              </a:rPr>
              <a:t>(SWIR)</a:t>
            </a:r>
            <a:endParaRPr sz="1600">
              <a:latin typeface="Tahoma"/>
              <a:cs typeface="Tahoma"/>
            </a:endParaRPr>
          </a:p>
          <a:p>
            <a:pPr marL="355600" marR="347980" indent="-342900">
              <a:lnSpc>
                <a:spcPct val="100000"/>
              </a:lnSpc>
              <a:buClr>
                <a:srgbClr val="F3F3F3"/>
              </a:buClr>
              <a:buSzPct val="112500"/>
              <a:buFont typeface="Segoe UI Symbol"/>
              <a:buChar char="◆"/>
              <a:tabLst>
                <a:tab pos="355600" algn="l"/>
              </a:tabLst>
            </a:pPr>
            <a:r>
              <a:rPr sz="1600" dirty="0">
                <a:solidFill>
                  <a:srgbClr val="B7B7B7"/>
                </a:solidFill>
                <a:latin typeface="Tahoma"/>
                <a:cs typeface="Tahoma"/>
              </a:rPr>
              <a:t>Геотехническое</a:t>
            </a:r>
            <a:r>
              <a:rPr sz="1600" spc="2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B7B7B7"/>
                </a:solidFill>
                <a:latin typeface="Tahoma"/>
                <a:cs typeface="Tahoma"/>
              </a:rPr>
              <a:t>описание</a:t>
            </a:r>
            <a:r>
              <a:rPr sz="1600" spc="2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600" spc="-50" dirty="0">
                <a:solidFill>
                  <a:srgbClr val="B7B7B7"/>
                </a:solidFill>
                <a:latin typeface="Tahoma"/>
                <a:cs typeface="Tahoma"/>
              </a:rPr>
              <a:t>с </a:t>
            </a:r>
            <a:r>
              <a:rPr sz="1600" dirty="0">
                <a:solidFill>
                  <a:srgbClr val="B7B7B7"/>
                </a:solidFill>
                <a:latin typeface="Tahoma"/>
                <a:cs typeface="Tahoma"/>
              </a:rPr>
              <a:t>использованием</a:t>
            </a:r>
            <a:r>
              <a:rPr sz="1600" spc="-2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B7B7B7"/>
                </a:solidFill>
                <a:latin typeface="Tahoma"/>
                <a:cs typeface="Tahoma"/>
              </a:rPr>
              <a:t>прибора</a:t>
            </a:r>
            <a:r>
              <a:rPr sz="1600" spc="-10" dirty="0">
                <a:solidFill>
                  <a:srgbClr val="B7B7B7"/>
                </a:solidFill>
                <a:latin typeface="Tahoma"/>
                <a:cs typeface="Tahoma"/>
              </a:rPr>
              <a:t> IQ-Logger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75234" y="59517"/>
            <a:ext cx="8510270" cy="5084445"/>
            <a:chOff x="375234" y="59517"/>
            <a:chExt cx="8510270" cy="508444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25596" y="3041141"/>
              <a:ext cx="5259323" cy="210235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83507" y="3080004"/>
              <a:ext cx="5143499" cy="206349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92880" y="3396995"/>
              <a:ext cx="4520946" cy="17465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80582" y="3757422"/>
              <a:ext cx="1315973" cy="13616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5234" y="59517"/>
              <a:ext cx="1534612" cy="1496105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78400" marR="5080" indent="-798830">
              <a:lnSpc>
                <a:spcPct val="100000"/>
              </a:lnSpc>
              <a:spcBef>
                <a:spcPts val="95"/>
              </a:spcBef>
            </a:pPr>
            <a:r>
              <a:rPr sz="3200" dirty="0"/>
              <a:t>Работа</a:t>
            </a:r>
            <a:r>
              <a:rPr sz="3200" spc="229" dirty="0"/>
              <a:t> </a:t>
            </a:r>
            <a:r>
              <a:rPr sz="3200" dirty="0"/>
              <a:t>с</a:t>
            </a:r>
            <a:r>
              <a:rPr sz="3200" spc="225" dirty="0"/>
              <a:t> </a:t>
            </a:r>
            <a:r>
              <a:rPr sz="3200" spc="-10" dirty="0"/>
              <a:t>новейшим оборудованием</a:t>
            </a:r>
            <a:endParaRPr sz="3200"/>
          </a:p>
        </p:txBody>
      </p:sp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118110"/>
            <a:ext cx="5344667" cy="502538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93569" cy="27713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51726" y="2882645"/>
            <a:ext cx="2192273" cy="226085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0" y="0"/>
            <a:ext cx="9144000" cy="4150360"/>
            <a:chOff x="0" y="0"/>
            <a:chExt cx="9144000" cy="415036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7448" y="0"/>
              <a:ext cx="4618405" cy="277139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43144" y="0"/>
              <a:ext cx="3800855" cy="41498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4827270" cy="200101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4769357" cy="19240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4459985" cy="16078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70326" y="0"/>
              <a:ext cx="5259323" cy="238201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28238" y="0"/>
              <a:ext cx="5143499" cy="230505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51070" y="0"/>
              <a:ext cx="1502287" cy="8591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05868" y="566166"/>
              <a:ext cx="1143000" cy="110489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56310" y="0"/>
              <a:ext cx="1315973" cy="124739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284973" y="561442"/>
              <a:ext cx="1256904" cy="1256905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790774" y="3872459"/>
            <a:ext cx="520573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3F3F3"/>
                </a:solidFill>
                <a:latin typeface="Cambria"/>
                <a:cs typeface="Cambria"/>
              </a:rPr>
              <a:t>ОПЫТ</a:t>
            </a:r>
            <a:r>
              <a:rPr sz="2800" b="1" spc="204" dirty="0">
                <a:solidFill>
                  <a:srgbClr val="F3F3F3"/>
                </a:solidFill>
                <a:latin typeface="Cambria"/>
                <a:cs typeface="Cambria"/>
              </a:rPr>
              <a:t> </a:t>
            </a:r>
            <a:r>
              <a:rPr sz="2800" b="1" dirty="0">
                <a:solidFill>
                  <a:srgbClr val="F3F3F3"/>
                </a:solidFill>
                <a:latin typeface="Cambria"/>
                <a:cs typeface="Cambria"/>
              </a:rPr>
              <a:t>НА</a:t>
            </a:r>
            <a:r>
              <a:rPr sz="2800" b="1" spc="210" dirty="0">
                <a:solidFill>
                  <a:srgbClr val="F3F3F3"/>
                </a:solidFill>
                <a:latin typeface="Cambria"/>
                <a:cs typeface="Cambria"/>
              </a:rPr>
              <a:t> </a:t>
            </a:r>
            <a:r>
              <a:rPr sz="2800" b="1" spc="-10" dirty="0">
                <a:solidFill>
                  <a:srgbClr val="F3F3F3"/>
                </a:solidFill>
                <a:latin typeface="Cambria"/>
                <a:cs typeface="Cambria"/>
              </a:rPr>
              <a:t>МЕСТОРОЖДЕНИЯХ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790774" y="1909070"/>
            <a:ext cx="995680" cy="549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7815" indent="-285115">
              <a:lnSpc>
                <a:spcPts val="1460"/>
              </a:lnSpc>
              <a:buSzPct val="187500"/>
              <a:buChar char="-"/>
              <a:tabLst>
                <a:tab pos="297815" algn="l"/>
              </a:tabLst>
            </a:pPr>
            <a:r>
              <a:rPr sz="1600" b="0" spc="60" dirty="0">
                <a:solidFill>
                  <a:srgbClr val="B7B7B7"/>
                </a:solidFill>
                <a:latin typeface="Tahoma"/>
                <a:cs typeface="Tahoma"/>
              </a:rPr>
              <a:t>Медь</a:t>
            </a:r>
            <a:endParaRPr sz="1600">
              <a:latin typeface="Tahoma"/>
              <a:cs typeface="Tahoma"/>
            </a:endParaRPr>
          </a:p>
          <a:p>
            <a:pPr marL="297815" indent="-285115">
              <a:lnSpc>
                <a:spcPts val="2760"/>
              </a:lnSpc>
              <a:buSzPct val="187500"/>
              <a:buChar char="-"/>
              <a:tabLst>
                <a:tab pos="297815" algn="l"/>
              </a:tabLst>
            </a:pPr>
            <a:r>
              <a:rPr sz="1600" b="0" spc="-10" dirty="0">
                <a:solidFill>
                  <a:srgbClr val="B7B7B7"/>
                </a:solidFill>
                <a:latin typeface="Tahoma"/>
                <a:cs typeface="Tahoma"/>
              </a:rPr>
              <a:t>Золото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0774" y="2396750"/>
            <a:ext cx="2381885" cy="128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7815" indent="-285115">
              <a:lnSpc>
                <a:spcPts val="1460"/>
              </a:lnSpc>
              <a:buSzPct val="187500"/>
              <a:buChar char="-"/>
              <a:tabLst>
                <a:tab pos="297815" algn="l"/>
              </a:tabLst>
            </a:pPr>
            <a:r>
              <a:rPr sz="1600" dirty="0">
                <a:solidFill>
                  <a:srgbClr val="B7B7B7"/>
                </a:solidFill>
                <a:latin typeface="Tahoma"/>
                <a:cs typeface="Tahoma"/>
              </a:rPr>
              <a:t>Свинец,</a:t>
            </a:r>
            <a:r>
              <a:rPr sz="1600" spc="-95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B7B7B7"/>
                </a:solidFill>
                <a:latin typeface="Tahoma"/>
                <a:cs typeface="Tahoma"/>
              </a:rPr>
              <a:t>Цинк</a:t>
            </a:r>
            <a:endParaRPr sz="1600">
              <a:latin typeface="Tahoma"/>
              <a:cs typeface="Tahoma"/>
            </a:endParaRPr>
          </a:p>
          <a:p>
            <a:pPr marL="297815" indent="-285115">
              <a:lnSpc>
                <a:spcPts val="1920"/>
              </a:lnSpc>
              <a:buSzPct val="187500"/>
              <a:buChar char="-"/>
              <a:tabLst>
                <a:tab pos="297815" algn="l"/>
              </a:tabLst>
            </a:pPr>
            <a:r>
              <a:rPr sz="1600" spc="-10" dirty="0">
                <a:solidFill>
                  <a:srgbClr val="B7B7B7"/>
                </a:solidFill>
                <a:latin typeface="Tahoma"/>
                <a:cs typeface="Tahoma"/>
              </a:rPr>
              <a:t>Вольфрам,</a:t>
            </a:r>
            <a:r>
              <a:rPr sz="1600" spc="-4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B7B7B7"/>
                </a:solidFill>
                <a:latin typeface="Tahoma"/>
                <a:cs typeface="Tahoma"/>
              </a:rPr>
              <a:t>Молибден</a:t>
            </a:r>
            <a:endParaRPr sz="1600">
              <a:latin typeface="Tahoma"/>
              <a:cs typeface="Tahoma"/>
            </a:endParaRPr>
          </a:p>
          <a:p>
            <a:pPr marL="297815" indent="-285115">
              <a:lnSpc>
                <a:spcPts val="1920"/>
              </a:lnSpc>
              <a:buSzPct val="187500"/>
              <a:buChar char="-"/>
              <a:tabLst>
                <a:tab pos="297815" algn="l"/>
              </a:tabLst>
            </a:pPr>
            <a:r>
              <a:rPr sz="1600" dirty="0">
                <a:solidFill>
                  <a:srgbClr val="B7B7B7"/>
                </a:solidFill>
                <a:latin typeface="Tahoma"/>
                <a:cs typeface="Tahoma"/>
              </a:rPr>
              <a:t>Никель,</a:t>
            </a:r>
            <a:r>
              <a:rPr sz="1600" spc="-30" dirty="0">
                <a:solidFill>
                  <a:srgbClr val="B7B7B7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B7B7B7"/>
                </a:solidFill>
                <a:latin typeface="Tahoma"/>
                <a:cs typeface="Tahoma"/>
              </a:rPr>
              <a:t>Кобальт</a:t>
            </a:r>
            <a:endParaRPr sz="1600">
              <a:latin typeface="Tahoma"/>
              <a:cs typeface="Tahoma"/>
            </a:endParaRPr>
          </a:p>
          <a:p>
            <a:pPr marL="297815" indent="-285115">
              <a:lnSpc>
                <a:spcPts val="1920"/>
              </a:lnSpc>
              <a:buSzPct val="187500"/>
              <a:buChar char="-"/>
              <a:tabLst>
                <a:tab pos="297815" algn="l"/>
              </a:tabLst>
            </a:pPr>
            <a:r>
              <a:rPr sz="1600" spc="-10" dirty="0">
                <a:solidFill>
                  <a:srgbClr val="B7B7B7"/>
                </a:solidFill>
                <a:latin typeface="Tahoma"/>
                <a:cs typeface="Tahoma"/>
              </a:rPr>
              <a:t>Уголь</a:t>
            </a:r>
            <a:endParaRPr sz="1600">
              <a:latin typeface="Tahoma"/>
              <a:cs typeface="Tahoma"/>
            </a:endParaRPr>
          </a:p>
          <a:p>
            <a:pPr marL="297815" indent="-285115">
              <a:lnSpc>
                <a:spcPts val="2760"/>
              </a:lnSpc>
              <a:buSzPct val="187500"/>
              <a:buChar char="-"/>
              <a:tabLst>
                <a:tab pos="297815" algn="l"/>
              </a:tabLst>
            </a:pPr>
            <a:r>
              <a:rPr sz="1600" dirty="0">
                <a:solidFill>
                  <a:srgbClr val="B7B7B7"/>
                </a:solidFill>
                <a:latin typeface="Tahoma"/>
                <a:cs typeface="Tahoma"/>
              </a:rPr>
              <a:t>Железо-</a:t>
            </a:r>
            <a:r>
              <a:rPr sz="1600" spc="-10" dirty="0">
                <a:solidFill>
                  <a:srgbClr val="B7B7B7"/>
                </a:solidFill>
                <a:latin typeface="Tahoma"/>
                <a:cs typeface="Tahoma"/>
              </a:rPr>
              <a:t>марганец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078750" y="0"/>
            <a:ext cx="6269355" cy="1327785"/>
            <a:chOff x="1078750" y="0"/>
            <a:chExt cx="6269355" cy="1327785"/>
          </a:xfrm>
        </p:grpSpPr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78750" y="0"/>
              <a:ext cx="2240762" cy="11544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690491" y="0"/>
              <a:ext cx="2657093" cy="1327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860</TotalTime>
  <Words>369</Words>
  <Application>Microsoft Macintosh PowerPoint</Application>
  <PresentationFormat>Экран (16:9)</PresentationFormat>
  <Paragraphs>63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 MT</vt:lpstr>
      <vt:lpstr>Cambria</vt:lpstr>
      <vt:lpstr>Segoe UI Symbol</vt:lpstr>
      <vt:lpstr>Tahoma</vt:lpstr>
      <vt:lpstr>Verdana</vt:lpstr>
      <vt:lpstr>Office Theme</vt:lpstr>
      <vt:lpstr>Презентация PowerPoint</vt:lpstr>
      <vt:lpstr>О компании</vt:lpstr>
      <vt:lpstr>Наши цели</vt:lpstr>
      <vt:lpstr>Что мы умеем?</vt:lpstr>
      <vt:lpstr>Документация с использованием ПО</vt:lpstr>
      <vt:lpstr>Рекогносцировочные работы</vt:lpstr>
      <vt:lpstr>Визуализация 2D и 3D</vt:lpstr>
      <vt:lpstr>Работа с новейшим оборудованием</vt:lpstr>
      <vt:lpstr>Медь Золото</vt:lpstr>
      <vt:lpstr>Презентация PowerPoint</vt:lpstr>
      <vt:lpstr>НАШИ ПАРТНЁРЫ</vt:lpstr>
      <vt:lpstr>РЕКОМЕНДАЦИИ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SafeSky-FPS</dc:title>
  <dc:creator>DELL G3</dc:creator>
  <cp:lastModifiedBy>Нуржан Аймуканов</cp:lastModifiedBy>
  <cp:revision>4</cp:revision>
  <dcterms:created xsi:type="dcterms:W3CDTF">2025-07-25T07:07:38Z</dcterms:created>
  <dcterms:modified xsi:type="dcterms:W3CDTF">2025-08-21T17:39:40Z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2025-03-13T00:00:00Z</vt:filetime>
  </property>
  <property fmtid="{D5CDD505-2E9C-101B-9397-08002B2CF9AE}" pid="3" name="Creator">
    <vt:lpwstr>Acrobat PDFMaker 23 для PowerPoint</vt:lpwstr>
  </property>
  <property fmtid="{D5CDD505-2E9C-101B-9397-08002B2CF9AE}" pid="4" name="LastSaved">
    <vt:filetime>2025-07-25T00:00:00Z</vt:filetime>
  </property>
  <property fmtid="{D5CDD505-2E9C-101B-9397-08002B2CF9AE}" pid="5" name="Producer">
    <vt:lpwstr>Adobe PDF Library 23.1.125</vt:lpwstr>
  </property>
</Properties>
</file>